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5" r:id="rId1"/>
    <p:sldMasterId id="2147483680" r:id="rId2"/>
  </p:sldMasterIdLst>
  <p:notesMasterIdLst>
    <p:notesMasterId r:id="rId99"/>
  </p:notesMasterIdLst>
  <p:sldIdLst>
    <p:sldId id="509" r:id="rId3"/>
    <p:sldId id="398" r:id="rId4"/>
    <p:sldId id="316" r:id="rId5"/>
    <p:sldId id="522" r:id="rId6"/>
    <p:sldId id="523" r:id="rId7"/>
    <p:sldId id="317" r:id="rId8"/>
    <p:sldId id="511" r:id="rId9"/>
    <p:sldId id="524" r:id="rId10"/>
    <p:sldId id="414" r:id="rId11"/>
    <p:sldId id="415" r:id="rId12"/>
    <p:sldId id="507" r:id="rId13"/>
    <p:sldId id="525" r:id="rId14"/>
    <p:sldId id="416" r:id="rId15"/>
    <p:sldId id="526" r:id="rId16"/>
    <p:sldId id="418" r:id="rId17"/>
    <p:sldId id="420" r:id="rId18"/>
    <p:sldId id="421" r:id="rId19"/>
    <p:sldId id="513" r:id="rId20"/>
    <p:sldId id="527" r:id="rId21"/>
    <p:sldId id="531" r:id="rId22"/>
    <p:sldId id="538" r:id="rId23"/>
    <p:sldId id="422" r:id="rId24"/>
    <p:sldId id="499" r:id="rId25"/>
    <p:sldId id="424" r:id="rId26"/>
    <p:sldId id="468" r:id="rId27"/>
    <p:sldId id="535" r:id="rId28"/>
    <p:sldId id="425" r:id="rId29"/>
    <p:sldId id="537" r:id="rId30"/>
    <p:sldId id="456" r:id="rId31"/>
    <p:sldId id="521" r:id="rId32"/>
    <p:sldId id="536" r:id="rId33"/>
    <p:sldId id="426" r:id="rId34"/>
    <p:sldId id="435" r:id="rId35"/>
    <p:sldId id="431" r:id="rId36"/>
    <p:sldId id="436" r:id="rId37"/>
    <p:sldId id="437" r:id="rId38"/>
    <p:sldId id="439" r:id="rId39"/>
    <p:sldId id="429" r:id="rId40"/>
    <p:sldId id="463" r:id="rId41"/>
    <p:sldId id="430" r:id="rId42"/>
    <p:sldId id="541" r:id="rId43"/>
    <p:sldId id="510" r:id="rId44"/>
    <p:sldId id="551" r:id="rId45"/>
    <p:sldId id="512" r:id="rId46"/>
    <p:sldId id="552" r:id="rId47"/>
    <p:sldId id="554" r:id="rId48"/>
    <p:sldId id="550" r:id="rId49"/>
    <p:sldId id="465" r:id="rId50"/>
    <p:sldId id="514" r:id="rId51"/>
    <p:sldId id="528" r:id="rId52"/>
    <p:sldId id="532" r:id="rId53"/>
    <p:sldId id="498" r:id="rId54"/>
    <p:sldId id="401" r:id="rId55"/>
    <p:sldId id="540" r:id="rId56"/>
    <p:sldId id="545" r:id="rId57"/>
    <p:sldId id="539" r:id="rId58"/>
    <p:sldId id="339" r:id="rId59"/>
    <p:sldId id="340" r:id="rId60"/>
    <p:sldId id="341" r:id="rId61"/>
    <p:sldId id="543" r:id="rId62"/>
    <p:sldId id="546" r:id="rId63"/>
    <p:sldId id="342" r:id="rId64"/>
    <p:sldId id="542" r:id="rId65"/>
    <p:sldId id="547" r:id="rId66"/>
    <p:sldId id="555" r:id="rId67"/>
    <p:sldId id="556" r:id="rId68"/>
    <p:sldId id="345" r:id="rId69"/>
    <p:sldId id="347" r:id="rId70"/>
    <p:sldId id="348" r:id="rId71"/>
    <p:sldId id="548" r:id="rId72"/>
    <p:sldId id="544" r:id="rId73"/>
    <p:sldId id="515" r:id="rId74"/>
    <p:sldId id="529" r:id="rId75"/>
    <p:sldId id="533" r:id="rId76"/>
    <p:sldId id="489" r:id="rId77"/>
    <p:sldId id="508" r:id="rId78"/>
    <p:sldId id="470" r:id="rId79"/>
    <p:sldId id="517" r:id="rId80"/>
    <p:sldId id="549" r:id="rId81"/>
    <p:sldId id="557" r:id="rId82"/>
    <p:sldId id="472" r:id="rId83"/>
    <p:sldId id="471" r:id="rId84"/>
    <p:sldId id="504" r:id="rId85"/>
    <p:sldId id="505" r:id="rId86"/>
    <p:sldId id="506" r:id="rId87"/>
    <p:sldId id="558" r:id="rId88"/>
    <p:sldId id="495" r:id="rId89"/>
    <p:sldId id="496" r:id="rId90"/>
    <p:sldId id="516" r:id="rId91"/>
    <p:sldId id="530" r:id="rId92"/>
    <p:sldId id="534" r:id="rId93"/>
    <p:sldId id="519" r:id="rId94"/>
    <p:sldId id="520" r:id="rId95"/>
    <p:sldId id="461" r:id="rId96"/>
    <p:sldId id="343" r:id="rId97"/>
    <p:sldId id="455" r:id="rId98"/>
  </p:sldIdLst>
  <p:sldSz cx="12192000" cy="6858000"/>
  <p:notesSz cx="6858000" cy="9144000"/>
  <p:defaultTextStyle>
    <a:defPPr>
      <a:defRPr lang="zh-CN"/>
    </a:defPPr>
    <a:lvl1pPr marL="0" lvl="0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ctr" defTabSz="914400" rtl="0" eaLnBrk="1" fontAlgn="base" latinLnBrk="0" hangingPunct="1">
      <a:lnSpc>
        <a:spcPct val="120000"/>
      </a:lnSpc>
      <a:spcBef>
        <a:spcPct val="10000"/>
      </a:spcBef>
      <a:spcAft>
        <a:spcPct val="10000"/>
      </a:spcAft>
      <a:buNone/>
      <a:defRPr sz="3600" b="1" i="0" u="none" kern="1200" baseline="0">
        <a:solidFill>
          <a:srgbClr val="0000FF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3" userDrawn="1">
          <p15:clr>
            <a:srgbClr val="A4A3A4"/>
          </p15:clr>
        </p15:guide>
        <p15:guide id="2" pos="38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CFF99"/>
    <a:srgbClr val="FF66CC"/>
    <a:srgbClr val="FF33CC"/>
    <a:srgbClr val="FF66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61" autoAdjust="0"/>
    <p:restoredTop sz="76683" autoAdjust="0"/>
  </p:normalViewPr>
  <p:slideViewPr>
    <p:cSldViewPr showGuides="1">
      <p:cViewPr varScale="1">
        <p:scale>
          <a:sx n="128" d="100"/>
          <a:sy n="128" d="100"/>
        </p:scale>
        <p:origin x="3738" y="126"/>
      </p:cViewPr>
      <p:guideLst>
        <p:guide orient="horz" pos="2143"/>
        <p:guide pos="3859"/>
      </p:guideLst>
    </p:cSldViewPr>
  </p:slideViewPr>
  <p:outlineViewPr>
    <p:cViewPr>
      <p:scale>
        <a:sx n="33" d="100"/>
        <a:sy n="33" d="100"/>
      </p:scale>
      <p:origin x="0" y="-2466"/>
    </p:cViewPr>
  </p:outlin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theme" Target="theme/theme1.xml"/><Relationship Id="rId5" Type="http://schemas.openxmlformats.org/officeDocument/2006/relationships/slide" Target="slides/slide3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slide" Target="slides/slide9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notesMaster" Target="notesMasters/notesMaster1.xml"/><Relationship Id="rId10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slide" Target="slides/slide95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slide" Target="slides/slide85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slide" Target="slides/slide91.xml"/><Relationship Id="rId98" Type="http://schemas.openxmlformats.org/officeDocument/2006/relationships/slide" Target="slides/slide96.xml"/><Relationship Id="rId3" Type="http://schemas.openxmlformats.org/officeDocument/2006/relationships/slide" Target="slides/slid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/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0DAA090-DC2F-4A5B-84CF-FE23997C0F8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39E45CA-4B90-4BA5-AC4B-EBDCA7F79487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02B0CB-D4D3-4689-AF3F-63B0CF0E9DB7}" type="par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2A0279-F5C6-468D-A5C5-4AC2E078B623}" type="sibTrans" cxnId="{86628A9E-22D6-4C60-8249-0BFE480BFF5A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0D3908-710E-4E1A-B7D8-47B8EA36ED4A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EC6CF3-FF18-437E-8D44-AA882D54CEE0}" type="par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007DD70-9C54-4477-9E19-C04AF4AA79E1}" type="sibTrans" cxnId="{851E7807-5DCB-450F-91CB-BC7CE976400B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9643720-2B40-4681-B6AA-424E0E901AAB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FC63D7-59F4-4FCF-BA3C-82CA82021EE0}" type="par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397822D-B5D6-4C7A-B9A1-9207CFE945C4}" type="sibTrans" cxnId="{33A53B55-5868-4CCC-85AD-17C7FB71C2FC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EB4CFA3-2877-4CD2-8638-6B78E74A3005}">
      <dgm:prSet phldrT="[文本]" custT="1"/>
      <dgm:spPr>
        <a:solidFill>
          <a:schemeClr val="tx1">
            <a:lumMod val="50000"/>
            <a:lumOff val="50000"/>
          </a:schemeClr>
        </a:solidFill>
      </dgm:spPr>
      <dgm:t>
        <a:bodyPr/>
        <a:lstStyle/>
        <a:p>
          <a:pPr algn="l"/>
          <a:r>
            <a:rPr lang="en-US" altLang="zh-CN" sz="28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8E91C60-98EE-4736-9F1F-0A4515469F8E}" type="par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63BDEB1-4B9A-40B2-B26D-744EA8FDC352}" type="sibTrans" cxnId="{57B5F7F3-A8A8-450D-BF33-D78E8B90296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E65F80-B749-4552-AFF6-AA62DB839F3C}">
      <dgm:prSet phldrT="[文本]" custT="1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9EA5891-947D-4CC5-AAFA-54016DE94000}" type="par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C04ADC-2FB1-4B13-B56E-DEE2D2C4CAB8}" type="sibTrans" cxnId="{39F2293E-CAD9-4FAD-9C7F-C8D55367CBCE}">
      <dgm:prSet/>
      <dgm:spPr/>
      <dgm:t>
        <a:bodyPr/>
        <a:lstStyle/>
        <a:p>
          <a:endParaRPr lang="zh-CN" altLang="en-US" sz="28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DE2EFAC-FD0A-43B9-9885-8F584F8B2687}" type="pres">
      <dgm:prSet presAssocID="{C0DAA090-DC2F-4A5B-84CF-FE23997C0F8D}" presName="linearFlow" presStyleCnt="0">
        <dgm:presLayoutVars>
          <dgm:dir/>
          <dgm:resizeHandles val="exact"/>
        </dgm:presLayoutVars>
      </dgm:prSet>
      <dgm:spPr/>
    </dgm:pt>
    <dgm:pt modelId="{03C015DC-9CB5-48B5-B022-9C08FF2BB67F}" type="pres">
      <dgm:prSet presAssocID="{0EB4CFA3-2877-4CD2-8638-6B78E74A3005}" presName="composite" presStyleCnt="0"/>
      <dgm:spPr/>
    </dgm:pt>
    <dgm:pt modelId="{083CB889-864A-48B4-A20B-3444EFBE5EE6}" type="pres">
      <dgm:prSet presAssocID="{0EB4CFA3-2877-4CD2-8638-6B78E74A3005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BDA9855D-7D78-437D-BD78-790FC97E081F}" type="pres">
      <dgm:prSet presAssocID="{0EB4CFA3-2877-4CD2-8638-6B78E74A3005}" presName="txShp" presStyleLbl="node1" presStyleIdx="0" presStyleCnt="5">
        <dgm:presLayoutVars>
          <dgm:bulletEnabled val="1"/>
        </dgm:presLayoutVars>
      </dgm:prSet>
      <dgm:spPr/>
    </dgm:pt>
    <dgm:pt modelId="{176E4038-6664-4B38-A111-E910267DC30B}" type="pres">
      <dgm:prSet presAssocID="{063BDEB1-4B9A-40B2-B26D-744EA8FDC352}" presName="spacing" presStyleCnt="0"/>
      <dgm:spPr/>
    </dgm:pt>
    <dgm:pt modelId="{F86355EA-7315-4404-8DB2-95216AEB3B8A}" type="pres">
      <dgm:prSet presAssocID="{B39E45CA-4B90-4BA5-AC4B-EBDCA7F79487}" presName="composite" presStyleCnt="0"/>
      <dgm:spPr/>
    </dgm:pt>
    <dgm:pt modelId="{BDA2664F-D760-4676-988D-9DECE8C71CCC}" type="pres">
      <dgm:prSet presAssocID="{B39E45CA-4B90-4BA5-AC4B-EBDCA7F79487}" presName="imgShp" presStyleLbl="fgImgPlace1" presStyleIdx="1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907B27B-B246-4928-AC93-8A19B8E86AA6}" type="pres">
      <dgm:prSet presAssocID="{B39E45CA-4B90-4BA5-AC4B-EBDCA7F79487}" presName="txShp" presStyleLbl="node1" presStyleIdx="1" presStyleCnt="5">
        <dgm:presLayoutVars>
          <dgm:bulletEnabled val="1"/>
        </dgm:presLayoutVars>
      </dgm:prSet>
      <dgm:spPr/>
    </dgm:pt>
    <dgm:pt modelId="{11472BDA-002C-4AC8-8CC0-396DCF3ABB3B}" type="pres">
      <dgm:prSet presAssocID="{E62A0279-F5C6-468D-A5C5-4AC2E078B623}" presName="spacing" presStyleCnt="0"/>
      <dgm:spPr/>
    </dgm:pt>
    <dgm:pt modelId="{586EC0CC-8B1E-4061-BBE3-BE2792702B83}" type="pres">
      <dgm:prSet presAssocID="{130D3908-710E-4E1A-B7D8-47B8EA36ED4A}" presName="composite" presStyleCnt="0"/>
      <dgm:spPr/>
    </dgm:pt>
    <dgm:pt modelId="{7FE62E54-E85F-4DBB-997F-689B5CDFD62D}" type="pres">
      <dgm:prSet presAssocID="{130D3908-710E-4E1A-B7D8-47B8EA36ED4A}" presName="imgShp" presStyleLbl="fgImgPlace1" presStyleIdx="2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34905F94-283E-4E2E-B949-4A5102C3F22E}" type="pres">
      <dgm:prSet presAssocID="{130D3908-710E-4E1A-B7D8-47B8EA36ED4A}" presName="txShp" presStyleLbl="node1" presStyleIdx="2" presStyleCnt="5">
        <dgm:presLayoutVars>
          <dgm:bulletEnabled val="1"/>
        </dgm:presLayoutVars>
      </dgm:prSet>
      <dgm:spPr/>
    </dgm:pt>
    <dgm:pt modelId="{48586205-9294-4296-BDD7-7DD0341827D6}" type="pres">
      <dgm:prSet presAssocID="{9007DD70-9C54-4477-9E19-C04AF4AA79E1}" presName="spacing" presStyleCnt="0"/>
      <dgm:spPr/>
    </dgm:pt>
    <dgm:pt modelId="{6CC95308-025F-4033-88A7-DD028B775712}" type="pres">
      <dgm:prSet presAssocID="{19643720-2B40-4681-B6AA-424E0E901AAB}" presName="composite" presStyleCnt="0"/>
      <dgm:spPr/>
    </dgm:pt>
    <dgm:pt modelId="{9D48952A-8DE3-45EB-8CB6-5152C3B3C507}" type="pres">
      <dgm:prSet presAssocID="{19643720-2B40-4681-B6AA-424E0E901AAB}" presName="imgShp" presStyleLbl="fgImgPlace1" presStyleIdx="3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A90FFE2-DE88-4B0D-886D-0593F18265A5}" type="pres">
      <dgm:prSet presAssocID="{19643720-2B40-4681-B6AA-424E0E901AAB}" presName="txShp" presStyleLbl="node1" presStyleIdx="3" presStyleCnt="5">
        <dgm:presLayoutVars>
          <dgm:bulletEnabled val="1"/>
        </dgm:presLayoutVars>
      </dgm:prSet>
      <dgm:spPr/>
    </dgm:pt>
    <dgm:pt modelId="{2ECABCC0-01EF-4DF3-B19F-75988E1767AF}" type="pres">
      <dgm:prSet presAssocID="{1397822D-B5D6-4C7A-B9A1-9207CFE945C4}" presName="spacing" presStyleCnt="0"/>
      <dgm:spPr/>
    </dgm:pt>
    <dgm:pt modelId="{ACDE7258-5FFC-4C2B-9049-1CB2AA5605C9}" type="pres">
      <dgm:prSet presAssocID="{67E65F80-B749-4552-AFF6-AA62DB839F3C}" presName="composite" presStyleCnt="0"/>
      <dgm:spPr/>
    </dgm:pt>
    <dgm:pt modelId="{FBC026BE-7CB9-4486-AAD6-ED1AA59A4D6B}" type="pres">
      <dgm:prSet presAssocID="{67E65F80-B749-4552-AFF6-AA62DB839F3C}" presName="imgShp" presStyleLbl="fgImgPlace1" presStyleIdx="4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8B453A4-10D1-497E-82A0-9CF5B372D781}" type="pres">
      <dgm:prSet presAssocID="{67E65F80-B749-4552-AFF6-AA62DB839F3C}" presName="txShp" presStyleLbl="node1" presStyleIdx="4" presStyleCnt="5">
        <dgm:presLayoutVars>
          <dgm:bulletEnabled val="1"/>
        </dgm:presLayoutVars>
      </dgm:prSet>
      <dgm:spPr/>
    </dgm:pt>
  </dgm:ptLst>
  <dgm:cxnLst>
    <dgm:cxn modelId="{851E7807-5DCB-450F-91CB-BC7CE976400B}" srcId="{C0DAA090-DC2F-4A5B-84CF-FE23997C0F8D}" destId="{130D3908-710E-4E1A-B7D8-47B8EA36ED4A}" srcOrd="2" destOrd="0" parTransId="{42EC6CF3-FF18-437E-8D44-AA882D54CEE0}" sibTransId="{9007DD70-9C54-4477-9E19-C04AF4AA79E1}"/>
    <dgm:cxn modelId="{4DE93A12-A6B5-47EB-ABDC-C4FD0309B456}" type="presOf" srcId="{B39E45CA-4B90-4BA5-AC4B-EBDCA7F79487}" destId="{F907B27B-B246-4928-AC93-8A19B8E86AA6}" srcOrd="0" destOrd="0" presId="urn:microsoft.com/office/officeart/2005/8/layout/vList3"/>
    <dgm:cxn modelId="{39F2293E-CAD9-4FAD-9C7F-C8D55367CBCE}" srcId="{C0DAA090-DC2F-4A5B-84CF-FE23997C0F8D}" destId="{67E65F80-B749-4552-AFF6-AA62DB839F3C}" srcOrd="4" destOrd="0" parTransId="{79EA5891-947D-4CC5-AAFA-54016DE94000}" sibTransId="{3DC04ADC-2FB1-4B13-B56E-DEE2D2C4CAB8}"/>
    <dgm:cxn modelId="{33A53B55-5868-4CCC-85AD-17C7FB71C2FC}" srcId="{C0DAA090-DC2F-4A5B-84CF-FE23997C0F8D}" destId="{19643720-2B40-4681-B6AA-424E0E901AAB}" srcOrd="3" destOrd="0" parTransId="{06FC63D7-59F4-4FCF-BA3C-82CA82021EE0}" sibTransId="{1397822D-B5D6-4C7A-B9A1-9207CFE945C4}"/>
    <dgm:cxn modelId="{864E5C82-B3C8-474C-B1E4-42B78DDCD522}" type="presOf" srcId="{C0DAA090-DC2F-4A5B-84CF-FE23997C0F8D}" destId="{DDE2EFAC-FD0A-43B9-9885-8F584F8B2687}" srcOrd="0" destOrd="0" presId="urn:microsoft.com/office/officeart/2005/8/layout/vList3"/>
    <dgm:cxn modelId="{86628A9E-22D6-4C60-8249-0BFE480BFF5A}" srcId="{C0DAA090-DC2F-4A5B-84CF-FE23997C0F8D}" destId="{B39E45CA-4B90-4BA5-AC4B-EBDCA7F79487}" srcOrd="1" destOrd="0" parTransId="{AF02B0CB-D4D3-4689-AF3F-63B0CF0E9DB7}" sibTransId="{E62A0279-F5C6-468D-A5C5-4AC2E078B623}"/>
    <dgm:cxn modelId="{9FBF72B5-1C28-40F2-89C3-08AFB13D3E4E}" type="presOf" srcId="{0EB4CFA3-2877-4CD2-8638-6B78E74A3005}" destId="{BDA9855D-7D78-437D-BD78-790FC97E081F}" srcOrd="0" destOrd="0" presId="urn:microsoft.com/office/officeart/2005/8/layout/vList3"/>
    <dgm:cxn modelId="{B69EE3B7-6352-4D18-85A0-6F0541D9B5D3}" type="presOf" srcId="{130D3908-710E-4E1A-B7D8-47B8EA36ED4A}" destId="{34905F94-283E-4E2E-B949-4A5102C3F22E}" srcOrd="0" destOrd="0" presId="urn:microsoft.com/office/officeart/2005/8/layout/vList3"/>
    <dgm:cxn modelId="{3BA407BA-CFDE-47B2-B9CA-A441C576491D}" type="presOf" srcId="{19643720-2B40-4681-B6AA-424E0E901AAB}" destId="{4A90FFE2-DE88-4B0D-886D-0593F18265A5}" srcOrd="0" destOrd="0" presId="urn:microsoft.com/office/officeart/2005/8/layout/vList3"/>
    <dgm:cxn modelId="{57B5F7F3-A8A8-450D-BF33-D78E8B90296E}" srcId="{C0DAA090-DC2F-4A5B-84CF-FE23997C0F8D}" destId="{0EB4CFA3-2877-4CD2-8638-6B78E74A3005}" srcOrd="0" destOrd="0" parTransId="{78E91C60-98EE-4736-9F1F-0A4515469F8E}" sibTransId="{063BDEB1-4B9A-40B2-B26D-744EA8FDC352}"/>
    <dgm:cxn modelId="{27C5B7F7-7EBB-4570-917D-335ACBCC009B}" type="presOf" srcId="{67E65F80-B749-4552-AFF6-AA62DB839F3C}" destId="{E8B453A4-10D1-497E-82A0-9CF5B372D781}" srcOrd="0" destOrd="0" presId="urn:microsoft.com/office/officeart/2005/8/layout/vList3"/>
    <dgm:cxn modelId="{41150D57-3446-4F65-BEF0-2CD54AB4CDCE}" type="presParOf" srcId="{DDE2EFAC-FD0A-43B9-9885-8F584F8B2687}" destId="{03C015DC-9CB5-48B5-B022-9C08FF2BB67F}" srcOrd="0" destOrd="0" presId="urn:microsoft.com/office/officeart/2005/8/layout/vList3"/>
    <dgm:cxn modelId="{C0E8196C-9A1E-4935-846F-AEDFBFF57B34}" type="presParOf" srcId="{03C015DC-9CB5-48B5-B022-9C08FF2BB67F}" destId="{083CB889-864A-48B4-A20B-3444EFBE5EE6}" srcOrd="0" destOrd="0" presId="urn:microsoft.com/office/officeart/2005/8/layout/vList3"/>
    <dgm:cxn modelId="{2CF95AF5-686C-4E81-A7B2-FDE16CD5D36A}" type="presParOf" srcId="{03C015DC-9CB5-48B5-B022-9C08FF2BB67F}" destId="{BDA9855D-7D78-437D-BD78-790FC97E081F}" srcOrd="1" destOrd="0" presId="urn:microsoft.com/office/officeart/2005/8/layout/vList3"/>
    <dgm:cxn modelId="{F65542E3-A4E2-4D68-8174-176FAC168A7C}" type="presParOf" srcId="{DDE2EFAC-FD0A-43B9-9885-8F584F8B2687}" destId="{176E4038-6664-4B38-A111-E910267DC30B}" srcOrd="1" destOrd="0" presId="urn:microsoft.com/office/officeart/2005/8/layout/vList3"/>
    <dgm:cxn modelId="{C12FAB64-105B-4559-8C53-95C2C43D07E7}" type="presParOf" srcId="{DDE2EFAC-FD0A-43B9-9885-8F584F8B2687}" destId="{F86355EA-7315-4404-8DB2-95216AEB3B8A}" srcOrd="2" destOrd="0" presId="urn:microsoft.com/office/officeart/2005/8/layout/vList3"/>
    <dgm:cxn modelId="{43380A88-1503-4FE1-B70A-E2DE24F086DB}" type="presParOf" srcId="{F86355EA-7315-4404-8DB2-95216AEB3B8A}" destId="{BDA2664F-D760-4676-988D-9DECE8C71CCC}" srcOrd="0" destOrd="0" presId="urn:microsoft.com/office/officeart/2005/8/layout/vList3"/>
    <dgm:cxn modelId="{2E348613-AAE0-4D05-B2D0-B3E54796C9D8}" type="presParOf" srcId="{F86355EA-7315-4404-8DB2-95216AEB3B8A}" destId="{F907B27B-B246-4928-AC93-8A19B8E86AA6}" srcOrd="1" destOrd="0" presId="urn:microsoft.com/office/officeart/2005/8/layout/vList3"/>
    <dgm:cxn modelId="{DDCD5829-E3D0-4D16-87A3-191101ACF7F6}" type="presParOf" srcId="{DDE2EFAC-FD0A-43B9-9885-8F584F8B2687}" destId="{11472BDA-002C-4AC8-8CC0-396DCF3ABB3B}" srcOrd="3" destOrd="0" presId="urn:microsoft.com/office/officeart/2005/8/layout/vList3"/>
    <dgm:cxn modelId="{3EC046C0-9C2C-4CBF-B669-0518312DA7E0}" type="presParOf" srcId="{DDE2EFAC-FD0A-43B9-9885-8F584F8B2687}" destId="{586EC0CC-8B1E-4061-BBE3-BE2792702B83}" srcOrd="4" destOrd="0" presId="urn:microsoft.com/office/officeart/2005/8/layout/vList3"/>
    <dgm:cxn modelId="{1D30C12E-C649-4834-AE99-5F76F09FB7F9}" type="presParOf" srcId="{586EC0CC-8B1E-4061-BBE3-BE2792702B83}" destId="{7FE62E54-E85F-4DBB-997F-689B5CDFD62D}" srcOrd="0" destOrd="0" presId="urn:microsoft.com/office/officeart/2005/8/layout/vList3"/>
    <dgm:cxn modelId="{487B7467-5FF1-4989-B025-216942697C1F}" type="presParOf" srcId="{586EC0CC-8B1E-4061-BBE3-BE2792702B83}" destId="{34905F94-283E-4E2E-B949-4A5102C3F22E}" srcOrd="1" destOrd="0" presId="urn:microsoft.com/office/officeart/2005/8/layout/vList3"/>
    <dgm:cxn modelId="{CCB04E26-D1DA-4AC5-B322-3420F6653987}" type="presParOf" srcId="{DDE2EFAC-FD0A-43B9-9885-8F584F8B2687}" destId="{48586205-9294-4296-BDD7-7DD0341827D6}" srcOrd="5" destOrd="0" presId="urn:microsoft.com/office/officeart/2005/8/layout/vList3"/>
    <dgm:cxn modelId="{57639972-5B41-4337-A5D5-37EEFD72A04E}" type="presParOf" srcId="{DDE2EFAC-FD0A-43B9-9885-8F584F8B2687}" destId="{6CC95308-025F-4033-88A7-DD028B775712}" srcOrd="6" destOrd="0" presId="urn:microsoft.com/office/officeart/2005/8/layout/vList3"/>
    <dgm:cxn modelId="{6E492834-10B1-4FF5-B384-EF2FDDF83B05}" type="presParOf" srcId="{6CC95308-025F-4033-88A7-DD028B775712}" destId="{9D48952A-8DE3-45EB-8CB6-5152C3B3C507}" srcOrd="0" destOrd="0" presId="urn:microsoft.com/office/officeart/2005/8/layout/vList3"/>
    <dgm:cxn modelId="{D6B9DA02-2B38-4082-BFC4-FAB86D467DE6}" type="presParOf" srcId="{6CC95308-025F-4033-88A7-DD028B775712}" destId="{4A90FFE2-DE88-4B0D-886D-0593F18265A5}" srcOrd="1" destOrd="0" presId="urn:microsoft.com/office/officeart/2005/8/layout/vList3"/>
    <dgm:cxn modelId="{ADEA9839-9EF5-4D4C-9670-29289CDD39AC}" type="presParOf" srcId="{DDE2EFAC-FD0A-43B9-9885-8F584F8B2687}" destId="{2ECABCC0-01EF-4DF3-B19F-75988E1767AF}" srcOrd="7" destOrd="0" presId="urn:microsoft.com/office/officeart/2005/8/layout/vList3"/>
    <dgm:cxn modelId="{3AAD1D96-979A-4E61-9276-429CA939D6AE}" type="presParOf" srcId="{DDE2EFAC-FD0A-43B9-9885-8F584F8B2687}" destId="{ACDE7258-5FFC-4C2B-9049-1CB2AA5605C9}" srcOrd="8" destOrd="0" presId="urn:microsoft.com/office/officeart/2005/8/layout/vList3"/>
    <dgm:cxn modelId="{CE04890F-2747-44E5-A069-EA3E03BB9D59}" type="presParOf" srcId="{ACDE7258-5FFC-4C2B-9049-1CB2AA5605C9}" destId="{FBC026BE-7CB9-4486-AAD6-ED1AA59A4D6B}" srcOrd="0" destOrd="0" presId="urn:microsoft.com/office/officeart/2005/8/layout/vList3"/>
    <dgm:cxn modelId="{C6CFD93E-59F8-49EB-B04D-85C74C9457C3}" type="presParOf" srcId="{ACDE7258-5FFC-4C2B-9049-1CB2AA5605C9}" destId="{E8B453A4-10D1-497E-82A0-9CF5B372D78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</a:t>
          </a:r>
          <a:r>
            <a:rPr lang="zh-CN" altLang="en-US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9855D-7D78-437D-BD78-790FC97E081F}">
      <dsp:nvSpPr>
        <dsp:cNvPr id="0" name=""/>
        <dsp:cNvSpPr/>
      </dsp:nvSpPr>
      <dsp:spPr>
        <a:xfrm rot="10800000">
          <a:off x="1984038" y="710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1.1 Introduction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710"/>
        <a:ext cx="6828120" cy="844087"/>
      </dsp:txXfrm>
    </dsp:sp>
    <dsp:sp modelId="{083CB889-864A-48B4-A20B-3444EFBE5EE6}">
      <dsp:nvSpPr>
        <dsp:cNvPr id="0" name=""/>
        <dsp:cNvSpPr/>
      </dsp:nvSpPr>
      <dsp:spPr>
        <a:xfrm>
          <a:off x="1561995" y="710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07B27B-B246-4928-AC93-8A19B8E86AA6}">
      <dsp:nvSpPr>
        <dsp:cNvPr id="0" name=""/>
        <dsp:cNvSpPr/>
      </dsp:nvSpPr>
      <dsp:spPr>
        <a:xfrm rot="10800000">
          <a:off x="1984038" y="1096764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1.2 Windows Programming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1096764"/>
        <a:ext cx="6828120" cy="844087"/>
      </dsp:txXfrm>
    </dsp:sp>
    <dsp:sp modelId="{BDA2664F-D760-4676-988D-9DECE8C71CCC}">
      <dsp:nvSpPr>
        <dsp:cNvPr id="0" name=""/>
        <dsp:cNvSpPr/>
      </dsp:nvSpPr>
      <dsp:spPr>
        <a:xfrm>
          <a:off x="1561995" y="1096764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905F94-283E-4E2E-B949-4A5102C3F22E}">
      <dsp:nvSpPr>
        <dsp:cNvPr id="0" name=""/>
        <dsp:cNvSpPr/>
      </dsp:nvSpPr>
      <dsp:spPr>
        <a:xfrm rot="10800000">
          <a:off x="1984038" y="2192818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1.3 MVVM and WPF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2192818"/>
        <a:ext cx="6828120" cy="844087"/>
      </dsp:txXfrm>
    </dsp:sp>
    <dsp:sp modelId="{7FE62E54-E85F-4DBB-997F-689B5CDFD62D}">
      <dsp:nvSpPr>
        <dsp:cNvPr id="0" name=""/>
        <dsp:cNvSpPr/>
      </dsp:nvSpPr>
      <dsp:spPr>
        <a:xfrm>
          <a:off x="1561995" y="2192818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90FFE2-DE88-4B0D-886D-0593F18265A5}">
      <dsp:nvSpPr>
        <dsp:cNvPr id="0" name=""/>
        <dsp:cNvSpPr/>
      </dsp:nvSpPr>
      <dsp:spPr>
        <a:xfrm rot="10800000">
          <a:off x="1984038" y="3288872"/>
          <a:ext cx="7039142" cy="844087"/>
        </a:xfrm>
        <a:prstGeom prst="homePlate">
          <a:avLst/>
        </a:prstGeom>
        <a:solidFill>
          <a:schemeClr val="tx1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1.4 UWP, </a:t>
          </a:r>
          <a:r>
            <a:rPr lang="en-US" altLang="zh-CN" sz="2800" kern="1200" dirty="0" err="1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WinUI</a:t>
          </a:r>
          <a:r>
            <a:rPr lang="en-US" altLang="zh-CN" sz="2800" kern="1200" dirty="0">
              <a:solidFill>
                <a:schemeClr val="tx2">
                  <a:lumMod val="20000"/>
                  <a:lumOff val="8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 and App SDK</a:t>
          </a:r>
          <a:endParaRPr lang="zh-CN" altLang="en-US" sz="2800" kern="1200" dirty="0">
            <a:solidFill>
              <a:schemeClr val="tx2">
                <a:lumMod val="20000"/>
                <a:lumOff val="8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3288872"/>
        <a:ext cx="6828120" cy="844087"/>
      </dsp:txXfrm>
    </dsp:sp>
    <dsp:sp modelId="{9D48952A-8DE3-45EB-8CB6-5152C3B3C507}">
      <dsp:nvSpPr>
        <dsp:cNvPr id="0" name=""/>
        <dsp:cNvSpPr/>
      </dsp:nvSpPr>
      <dsp:spPr>
        <a:xfrm>
          <a:off x="1561995" y="3288872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B453A4-10D1-497E-82A0-9CF5B372D781}">
      <dsp:nvSpPr>
        <dsp:cNvPr id="0" name=""/>
        <dsp:cNvSpPr/>
      </dsp:nvSpPr>
      <dsp:spPr>
        <a:xfrm rot="10800000">
          <a:off x="1984038" y="4384926"/>
          <a:ext cx="7039142" cy="844087"/>
        </a:xfrm>
        <a:prstGeom prst="homePlate">
          <a:avLst/>
        </a:prstGeom>
        <a:solidFill>
          <a:schemeClr val="accent6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7221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800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1.5 WebView2 and PWA</a:t>
          </a:r>
          <a:endParaRPr lang="zh-CN" altLang="en-US" sz="28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2195060" y="4384926"/>
        <a:ext cx="6828120" cy="844087"/>
      </dsp:txXfrm>
    </dsp:sp>
    <dsp:sp modelId="{FBC026BE-7CB9-4486-AAD6-ED1AA59A4D6B}">
      <dsp:nvSpPr>
        <dsp:cNvPr id="0" name=""/>
        <dsp:cNvSpPr/>
      </dsp:nvSpPr>
      <dsp:spPr>
        <a:xfrm>
          <a:off x="1561995" y="4384926"/>
          <a:ext cx="844087" cy="84408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页眉占位符 9216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endParaRPr lang="zh-CN" altLang="en-US" sz="1200" b="0" dirty="0"/>
          </a:p>
        </p:txBody>
      </p:sp>
      <p:sp>
        <p:nvSpPr>
          <p:cNvPr id="92163" name="日期占位符 9216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algn="r"/>
            <a:endParaRPr lang="zh-CN" altLang="en-US" sz="1200" b="0" dirty="0"/>
          </a:p>
        </p:txBody>
      </p:sp>
      <p:sp>
        <p:nvSpPr>
          <p:cNvPr id="92164" name="幻灯片图像占位符 9216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92165" name="文本占位符 9216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2166" name="页脚占位符 9216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/>
            <a:endParaRPr lang="zh-CN" altLang="en-US" sz="1200" b="0" dirty="0"/>
          </a:p>
        </p:txBody>
      </p:sp>
      <p:sp>
        <p:nvSpPr>
          <p:cNvPr id="92167" name="灯片编号占位符 9216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/>
          <a:p>
            <a:pPr lvl="0" algn="r"/>
            <a:fld id="{9A0DB2DC-4C9A-4742-B13C-FB6460FD3503}" type="slidenum">
              <a:rPr lang="zh-CN" altLang="en-US" sz="1200" b="0" dirty="0"/>
              <a:t>‹#›</a:t>
            </a:fld>
            <a:endParaRPr lang="zh-CN" altLang="en-US" sz="12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lvl="0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30000"/>
      </a:spcBef>
      <a:spcAft>
        <a:spcPct val="0"/>
      </a:spcAft>
      <a:buNone/>
      <a:defRPr sz="1200"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apps/design/signature-experiences/design-principle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ppcenter/sdk/getting-started/xamarin" TargetMode="External"/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pp-and-winrt-apis/intro-to-using-cpp-with-winr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13815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37499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47867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9506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7853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497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 err="1"/>
              <a:t>Gitee</a:t>
            </a:r>
            <a:r>
              <a:rPr lang="en-US" altLang="zh-CN" b="1" dirty="0"/>
              <a:t> Pages Pro </a:t>
            </a:r>
            <a:r>
              <a:rPr lang="zh-CN" altLang="en-US" b="1" dirty="0"/>
              <a:t>已经对个人用户关闭</a:t>
            </a: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22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b="1" dirty="0"/>
              <a:t>命令行查询</a:t>
            </a:r>
            <a:r>
              <a:rPr lang="en-US" altLang="zh-CN" b="1" dirty="0" err="1"/>
              <a:t>.net</a:t>
            </a:r>
            <a:r>
              <a:rPr lang="zh-CN" altLang="en-US" b="1" dirty="0"/>
              <a:t>版本</a:t>
            </a:r>
            <a:endParaRPr lang="en-US" altLang="zh-CN" b="1" dirty="0"/>
          </a:p>
          <a:p>
            <a:pPr lvl="0"/>
            <a:r>
              <a:rPr lang="en-US" altLang="zh-CN" b="1" dirty="0"/>
              <a:t>reg query "HKLM\Software\Microsoft\NET Framework Setup\NDP" /s /v version | </a:t>
            </a:r>
            <a:r>
              <a:rPr lang="en-US" altLang="zh-CN" b="1" dirty="0" err="1"/>
              <a:t>findstr</a:t>
            </a:r>
            <a:r>
              <a:rPr lang="en-US" altLang="zh-CN" b="1" dirty="0"/>
              <a:t> /</a:t>
            </a:r>
            <a:r>
              <a:rPr lang="en-US" altLang="zh-CN" b="1" dirty="0" err="1"/>
              <a:t>i</a:t>
            </a:r>
            <a:r>
              <a:rPr lang="en-US" altLang="zh-CN" b="1" dirty="0"/>
              <a:t> version | sort /+26</a:t>
            </a:r>
          </a:p>
          <a:p>
            <a:pPr lvl="0"/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23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066149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225639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7127436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世界在快速迈向智能的时代，计算机及软件相关开发人员应该掌握该领域的基本武器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085037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Windows 11 design principles - Windows apps | Microsoft Docs</a:t>
            </a:r>
            <a:endParaRPr lang="en-US" altLang="zh-CN" dirty="0"/>
          </a:p>
          <a:p>
            <a:r>
              <a:rPr lang="en-US" altLang="zh-CN" dirty="0"/>
              <a:t>https://docs.microsoft.com/en-us/windows/apps/design/signature-experiences/design-principles</a:t>
            </a:r>
          </a:p>
          <a:p>
            <a:endParaRPr lang="en-US" altLang="zh-CN" dirty="0"/>
          </a:p>
          <a:p>
            <a:r>
              <a:rPr lang="en-US" altLang="zh-CN" dirty="0"/>
              <a:t>MVC (model, view, control)</a:t>
            </a:r>
          </a:p>
          <a:p>
            <a:endParaRPr lang="en-US" altLang="zh-CN" dirty="0"/>
          </a:p>
          <a:p>
            <a:r>
              <a:rPr lang="en-US" altLang="zh-CN" dirty="0"/>
              <a:t>https://docs.microsoft.com/en-us/windows/win32/rpc/the-programming-model</a:t>
            </a:r>
          </a:p>
          <a:p>
            <a:r>
              <a:rPr lang="en-US" altLang="zh-CN" dirty="0"/>
              <a:t>https://docs.microsoft.com/en-us/cpp/windows/overview-of-windows-programming-in-cpp?view=msvc-170</a:t>
            </a:r>
          </a:p>
          <a:p>
            <a:r>
              <a:rPr lang="en-US" altLang="zh-CN" dirty="0"/>
              <a:t>https://docs.microsoft.com/en-us/windows/win32/http/http-server-api-programming-model</a:t>
            </a:r>
          </a:p>
          <a:p>
            <a:r>
              <a:rPr lang="en-US" altLang="zh-CN" dirty="0"/>
              <a:t>https://usatreand.com/factorial/windows-programming-model/</a:t>
            </a:r>
          </a:p>
          <a:p>
            <a:r>
              <a:rPr lang="en-US" altLang="zh-CN" dirty="0"/>
              <a:t>https://flylib.com/books/en/1.563.1.18/1/</a:t>
            </a:r>
          </a:p>
          <a:p>
            <a:r>
              <a:rPr lang="en-US" altLang="zh-CN" dirty="0"/>
              <a:t>https://azure.microsoft.com/en-us/blog/new-whitepaper-details-the-windows-azure-programming-model/</a:t>
            </a:r>
          </a:p>
          <a:p>
            <a:r>
              <a:rPr lang="en-US" altLang="zh-CN" dirty="0"/>
              <a:t>https://www.cs.odu.edu/~wild/windowsNT/spring02/progModel.htm</a:t>
            </a:r>
          </a:p>
          <a:p>
            <a:r>
              <a:rPr lang="en-US" altLang="zh-CN" dirty="0"/>
              <a:t>https://cxybb.com/article/ciya3282/100218160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8215664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dirty="0"/>
              <a:t>生产的关键是效率、稳定性、可靠性</a:t>
            </a:r>
            <a:endParaRPr lang="en-US" altLang="zh-CN" sz="1800" dirty="0"/>
          </a:p>
          <a:p>
            <a:r>
              <a:rPr lang="zh-CN" altLang="en-US" sz="1800" dirty="0"/>
              <a:t>研发的关键是算法、性能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29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3623841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75633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32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75197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83841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725832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877723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194711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37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19256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委托是一个可以引用方法的类型，当创建一个委托，也就创建一个引用方法的变量，进而就可以调用那个方法，即委托可以调用它所指的方法。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85763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多重委托</a:t>
            </a:r>
            <a:r>
              <a:rPr lang="en-US" altLang="zh-CN" dirty="0"/>
              <a:t>, </a:t>
            </a:r>
            <a:r>
              <a:rPr lang="zh-CN" altLang="en-US" dirty="0"/>
              <a:t>多路委托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076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98913544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2674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6B7014-1CA7-42FF-9E69-87C27AE33F47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093800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48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487594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23020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80209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0680626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Data Binding</a:t>
            </a:r>
            <a:endParaRPr lang="en-US" altLang="zh-CN" b="1" dirty="0"/>
          </a:p>
          <a:p>
            <a:pPr lvl="0"/>
            <a:r>
              <a:rPr lang="en-US" altLang="zh-CN" b="1" dirty="0"/>
              <a:t>- Extremely powerful with XAML</a:t>
            </a:r>
          </a:p>
          <a:p>
            <a:pPr lvl="0"/>
            <a:r>
              <a:rPr lang="en-US" altLang="zh-CN" b="1" dirty="0"/>
              <a:t>- Everything binds (to everything else)</a:t>
            </a:r>
          </a:p>
          <a:p>
            <a:pPr lvl="0"/>
            <a:r>
              <a:rPr lang="en-US" altLang="zh-CN" b="1" dirty="0"/>
              <a:t>- Every tag has </a:t>
            </a:r>
            <a:r>
              <a:rPr lang="en-US" altLang="zh-CN" b="1" dirty="0" err="1"/>
              <a:t>DataContext</a:t>
            </a:r>
            <a:r>
              <a:rPr lang="en-US" altLang="zh-CN" b="1" dirty="0"/>
              <a:t> property</a:t>
            </a:r>
          </a:p>
          <a:p>
            <a:pPr lvl="0"/>
            <a:r>
              <a:rPr lang="en-US" altLang="zh-CN" b="1" dirty="0"/>
              <a:t>	Value becomes underlying binding source</a:t>
            </a:r>
          </a:p>
          <a:p>
            <a:pPr lvl="0"/>
            <a:r>
              <a:rPr lang="en-US" altLang="zh-CN" b="1" dirty="0"/>
              <a:t>	Provides values from tag &amp; down visual tree</a:t>
            </a:r>
          </a:p>
          <a:p>
            <a:pPr lvl="0"/>
            <a:r>
              <a:rPr lang="en-US" altLang="zh-CN" b="1" dirty="0"/>
              <a:t>- Underlying binding object should implement </a:t>
            </a:r>
            <a:r>
              <a:rPr lang="en-US" altLang="zh-CN" b="1" dirty="0" err="1"/>
              <a:t>INotifyPropertyChanged</a:t>
            </a:r>
            <a:r>
              <a:rPr lang="en-US" altLang="zh-CN" b="1" dirty="0"/>
              <a:t> interface</a:t>
            </a:r>
          </a:p>
          <a:p>
            <a:pPr lvl="0"/>
            <a:r>
              <a:rPr lang="en-US" altLang="zh-CN" b="1" dirty="0"/>
              <a:t>- XAML binding attributes provide additional characteristics</a:t>
            </a:r>
          </a:p>
          <a:p>
            <a:pPr lvl="0"/>
            <a:r>
              <a:rPr lang="en-US" altLang="zh-CN" b="1" dirty="0"/>
              <a:t>	Mode, </a:t>
            </a:r>
            <a:r>
              <a:rPr lang="en-US" altLang="zh-CN" b="1" dirty="0" err="1"/>
              <a:t>UpdateSourceTrigger</a:t>
            </a:r>
            <a:r>
              <a:rPr lang="en-US" altLang="zh-CN" b="1" dirty="0"/>
              <a:t>, Converter</a:t>
            </a:r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53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where </a:t>
            </a:r>
            <a:r>
              <a:rPr lang="en-US" altLang="zh-CN" dirty="0" err="1"/>
              <a:t>myObj</a:t>
            </a:r>
            <a:r>
              <a:rPr lang="en-US" altLang="zh-CN" dirty="0"/>
              <a:t> contains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613399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6394008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What is MVVM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dirty="0"/>
              <a:t>Pattern made specially for binding</a:t>
            </a:r>
          </a:p>
          <a:p>
            <a:r>
              <a:rPr lang="en-US" altLang="zh-CN" dirty="0"/>
              <a:t>Class provides the binding source for the entire view</a:t>
            </a:r>
          </a:p>
          <a:p>
            <a:r>
              <a:rPr lang="en-US" altLang="zh-CN" dirty="0"/>
              <a:t>Encapsulates logic for the view</a:t>
            </a:r>
          </a:p>
          <a:p>
            <a:pPr lvl="1"/>
            <a:r>
              <a:rPr lang="en-US" altLang="zh-CN" dirty="0"/>
              <a:t>Provides state and behavior</a:t>
            </a:r>
          </a:p>
          <a:p>
            <a:r>
              <a:rPr lang="en-US" altLang="zh-CN" dirty="0"/>
              <a:t>Loosely coupled to the view</a:t>
            </a:r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56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098310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3648043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Domain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Access Layer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 Storage Layer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022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Goals of MVVM</a:t>
            </a:r>
          </a:p>
          <a:p>
            <a:r>
              <a:rPr lang="en-US" altLang="zh-CN" dirty="0"/>
              <a:t> Make the view completely “State Driven”</a:t>
            </a:r>
          </a:p>
          <a:p>
            <a:r>
              <a:rPr lang="en-US" altLang="zh-CN" dirty="0"/>
              <a:t> Fill in for model short-comings</a:t>
            </a:r>
          </a:p>
          <a:p>
            <a:r>
              <a:rPr lang="en-US" altLang="zh-CN" dirty="0"/>
              <a:t> Decouple state and behavior from view </a:t>
            </a:r>
          </a:p>
          <a:p>
            <a:r>
              <a:rPr lang="en-US" altLang="zh-CN" dirty="0"/>
              <a:t> Provide ability to unit test</a:t>
            </a:r>
          </a:p>
          <a:p>
            <a:endParaRPr lang="en-US" altLang="zh-CN" dirty="0"/>
          </a:p>
          <a:p>
            <a:r>
              <a:rPr lang="en-US" altLang="zh-CN" dirty="0"/>
              <a:t> Reduction or even elimination of the code-behind class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71702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Rules of MVVM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should have NO knowledge of the View</a:t>
            </a:r>
          </a:p>
          <a:p>
            <a:r>
              <a:rPr lang="en-US" altLang="zh-CN" dirty="0"/>
              <a:t> For navigation, </a:t>
            </a:r>
            <a:r>
              <a:rPr lang="en-US" altLang="zh-CN" dirty="0" err="1"/>
              <a:t>ViewModel</a:t>
            </a:r>
            <a:r>
              <a:rPr lang="en-US" altLang="zh-CN" dirty="0"/>
              <a:t> can raise an event that View can hook into</a:t>
            </a:r>
          </a:p>
          <a:p>
            <a:pPr lvl="1"/>
            <a:r>
              <a:rPr lang="en-US" altLang="zh-CN" dirty="0"/>
              <a:t>Unless using </a:t>
            </a:r>
            <a:r>
              <a:rPr lang="en-US" altLang="zh-CN" dirty="0" err="1"/>
              <a:t>ViewModel</a:t>
            </a:r>
            <a:r>
              <a:rPr lang="en-US" altLang="zh-CN" dirty="0"/>
              <a:t> switching &amp; Data Templates (later)</a:t>
            </a:r>
          </a:p>
          <a:p>
            <a:r>
              <a:rPr lang="en-US" altLang="zh-CN" dirty="0"/>
              <a:t> View should have a loose coupling to </a:t>
            </a:r>
            <a:r>
              <a:rPr lang="en-US" altLang="zh-CN" dirty="0" err="1"/>
              <a:t>ViewModel</a:t>
            </a:r>
            <a:r>
              <a:rPr lang="en-US" altLang="zh-CN" dirty="0"/>
              <a:t> (not until runtime if possible)</a:t>
            </a:r>
          </a:p>
          <a:p>
            <a:r>
              <a:rPr lang="en-US" altLang="zh-CN" dirty="0"/>
              <a:t> </a:t>
            </a:r>
            <a:r>
              <a:rPr lang="en-US" altLang="zh-CN" dirty="0" err="1"/>
              <a:t>ViewModel</a:t>
            </a:r>
            <a:r>
              <a:rPr lang="en-US" altLang="zh-CN" dirty="0"/>
              <a:t> can expose individual model properties or model as a whole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59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7150651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83675972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313607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Implementing the Pattern</a:t>
            </a:r>
          </a:p>
          <a:p>
            <a:endParaRPr lang="en-US" altLang="zh-CN" dirty="0"/>
          </a:p>
          <a:p>
            <a:r>
              <a:rPr lang="en-US" altLang="zh-CN" dirty="0"/>
              <a:t>A </a:t>
            </a:r>
            <a:r>
              <a:rPr lang="en-US" altLang="zh-CN" dirty="0" err="1"/>
              <a:t>ViewModel</a:t>
            </a:r>
            <a:r>
              <a:rPr lang="en-US" altLang="zh-CN" dirty="0"/>
              <a:t> is just a class that</a:t>
            </a:r>
          </a:p>
          <a:p>
            <a:pPr lvl="1"/>
            <a:r>
              <a:rPr lang="en-US" altLang="zh-CN" dirty="0"/>
              <a:t>Wraps one or more domain models</a:t>
            </a:r>
          </a:p>
          <a:p>
            <a:pPr lvl="1"/>
            <a:r>
              <a:rPr lang="en-US" altLang="zh-CN" dirty="0"/>
              <a:t>Provides property notification</a:t>
            </a:r>
          </a:p>
          <a:p>
            <a:pPr lvl="1"/>
            <a:r>
              <a:rPr lang="en-US" altLang="zh-CN" dirty="0"/>
              <a:t>Provides validation notification (optional)</a:t>
            </a:r>
          </a:p>
          <a:p>
            <a:pPr lvl="1"/>
            <a:r>
              <a:rPr lang="en-US" altLang="zh-CN" dirty="0"/>
              <a:t>Exposes bindable properties (or model)</a:t>
            </a:r>
          </a:p>
          <a:p>
            <a:pPr lvl="1"/>
            <a:r>
              <a:rPr lang="en-US" altLang="zh-CN" dirty="0"/>
              <a:t>Contains commanding behavior</a:t>
            </a:r>
          </a:p>
          <a:p>
            <a:pPr lvl="1"/>
            <a:r>
              <a:rPr lang="en-US" altLang="zh-CN" dirty="0"/>
              <a:t>Can be tested completely independent of the view</a:t>
            </a:r>
          </a:p>
          <a:p>
            <a:pPr lvl="1"/>
            <a:r>
              <a:rPr lang="en-US" altLang="zh-CN" dirty="0"/>
              <a:t>Can fire events back to the view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631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 Connecting to View</a:t>
            </a:r>
          </a:p>
          <a:p>
            <a:endParaRPr lang="en-US" altLang="zh-CN" dirty="0"/>
          </a:p>
          <a:p>
            <a:r>
              <a:rPr lang="en-US" altLang="zh-CN" dirty="0" err="1"/>
              <a:t>ViewModel</a:t>
            </a:r>
            <a:r>
              <a:rPr lang="en-US" altLang="zh-CN" dirty="0"/>
              <a:t> class becomes the “</a:t>
            </a:r>
            <a:r>
              <a:rPr lang="en-US" altLang="zh-CN" dirty="0" err="1"/>
              <a:t>DataContext</a:t>
            </a:r>
            <a:r>
              <a:rPr lang="en-US" altLang="zh-CN" dirty="0"/>
              <a:t>” of the View</a:t>
            </a:r>
          </a:p>
          <a:p>
            <a:pPr lvl="1"/>
            <a:r>
              <a:rPr lang="en-US" altLang="zh-CN" dirty="0"/>
              <a:t>Window or </a:t>
            </a:r>
            <a:r>
              <a:rPr lang="en-US" altLang="zh-CN" dirty="0" err="1"/>
              <a:t>UserControl</a:t>
            </a:r>
            <a:endParaRPr lang="en-US" altLang="zh-CN" dirty="0"/>
          </a:p>
          <a:p>
            <a:r>
              <a:rPr lang="en-US" altLang="zh-CN" dirty="0"/>
              <a:t>Can be set anywhere convenient </a:t>
            </a:r>
          </a:p>
          <a:p>
            <a:r>
              <a:rPr lang="en-US" altLang="zh-CN" dirty="0"/>
              <a:t>View can optionally hook into </a:t>
            </a:r>
            <a:r>
              <a:rPr lang="en-US" altLang="zh-CN" dirty="0" err="1"/>
              <a:t>ViewModel</a:t>
            </a:r>
            <a:r>
              <a:rPr lang="en-US" altLang="zh-CN" dirty="0"/>
              <a:t> events</a:t>
            </a:r>
          </a:p>
          <a:p>
            <a:pPr lvl="1"/>
            <a:r>
              <a:rPr lang="en-US" altLang="zh-CN" dirty="0"/>
              <a:t>Good for view navigation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63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1419342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5016251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- Action takes zero, one or more input parameters, but does not return anything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26756349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One input parameter and one return parameter</a:t>
            </a:r>
          </a:p>
          <a:p>
            <a:pPr marL="171450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Several input parameters and one return parameter</a:t>
            </a:r>
          </a:p>
          <a:p>
            <a:pPr marL="628650" lvl="1" indent="-171450">
              <a:buFontTx/>
              <a:buChar char="-"/>
            </a:pPr>
            <a:r>
              <a:rPr lang="en-US" altLang="zh-CN" b="0" i="0" dirty="0">
                <a:solidFill>
                  <a:srgbClr val="212121"/>
                </a:solidFill>
                <a:effectLst/>
                <a:latin typeface="open sans" panose="020B0606030504020204" pitchFamily="34" charset="0"/>
              </a:rPr>
              <a:t>The last parameter in the angle brackets &lt;&gt; is considered as the return type and remaining parameters are considered as input parameter types</a:t>
            </a:r>
          </a:p>
          <a:p>
            <a:pPr marL="0" indent="0">
              <a:buFontTx/>
              <a:buNone/>
            </a:pPr>
            <a:endParaRPr lang="en-US" altLang="zh-CN" b="0" i="0" dirty="0">
              <a:solidFill>
                <a:srgbClr val="212121"/>
              </a:solidFill>
              <a:effectLst/>
              <a:latin typeface="open sans" panose="020B0606030504020204" pitchFamily="34" charset="0"/>
            </a:endParaRPr>
          </a:p>
          <a:p>
            <a:pPr marL="171450" indent="-171450">
              <a:buFontTx/>
              <a:buChar char="-"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245927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https://blog.csdn.net/P5dEyT322JACS/article/details/106449608</a:t>
            </a:r>
          </a:p>
          <a:p>
            <a:pPr lvl="0"/>
            <a:r>
              <a:rPr lang="en-US" altLang="zh-CN" b="1" dirty="0"/>
              <a:t>https://www.msys2.org/</a:t>
            </a:r>
          </a:p>
          <a:p>
            <a:pPr lvl="0"/>
            <a:r>
              <a:rPr lang="en-US" altLang="zh-CN" b="1" dirty="0" err="1"/>
              <a:t>pacman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msys2, Cygwin, Chocolatey, Scoop</a:t>
            </a:r>
            <a:endParaRPr lang="en-US" altLang="zh-CN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6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</a:t>
            </a:r>
          </a:p>
          <a:p>
            <a:endParaRPr lang="en-US" altLang="zh-CN" dirty="0"/>
          </a:p>
          <a:p>
            <a:r>
              <a:rPr lang="en-US" altLang="zh-CN" dirty="0"/>
              <a:t>XAML Technology</a:t>
            </a:r>
          </a:p>
          <a:p>
            <a:pPr lvl="1"/>
            <a:r>
              <a:rPr lang="en-US" altLang="zh-CN" dirty="0"/>
              <a:t>Not specifically MVVM-related</a:t>
            </a:r>
          </a:p>
          <a:p>
            <a:r>
              <a:rPr lang="en-US" altLang="zh-CN" dirty="0"/>
              <a:t>Works great with MVVM</a:t>
            </a:r>
          </a:p>
          <a:p>
            <a:r>
              <a:rPr lang="en-US" altLang="zh-CN" dirty="0"/>
              <a:t>Command classes</a:t>
            </a:r>
          </a:p>
          <a:p>
            <a:pPr lvl="1"/>
            <a:r>
              <a:rPr lang="en-US" altLang="zh-CN" dirty="0"/>
              <a:t>Inherit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pPr lvl="1"/>
            <a:r>
              <a:rPr lang="en-US" altLang="zh-CN" dirty="0"/>
              <a:t>Used with implementers of </a:t>
            </a:r>
            <a:r>
              <a:rPr lang="en-US" altLang="zh-CN" b="1" dirty="0" err="1">
                <a:latin typeface="Consolas" pitchFamily="49" charset="0"/>
                <a:cs typeface="Consolas" pitchFamily="49" charset="0"/>
              </a:rPr>
              <a:t>ICommandSource</a:t>
            </a:r>
            <a:endParaRPr lang="en-US" altLang="zh-CN" b="1" dirty="0">
              <a:latin typeface="Consolas" pitchFamily="49" charset="0"/>
              <a:cs typeface="Consolas" pitchFamily="49" charset="0"/>
            </a:endParaRPr>
          </a:p>
          <a:p>
            <a:r>
              <a:rPr lang="en-US" altLang="zh-CN" dirty="0"/>
              <a:t>Provide execution and determination of execution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207431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r>
              <a:rPr lang="en-US" altLang="zh-CN" dirty="0"/>
              <a:t> </a:t>
            </a:r>
          </a:p>
          <a:p>
            <a:r>
              <a:rPr lang="en-US" altLang="zh-CN" dirty="0"/>
              <a:t>- Sometimes a command needs access to </a:t>
            </a:r>
            <a:r>
              <a:rPr lang="en-US" altLang="zh-CN" dirty="0" err="1"/>
              <a:t>ViewModel</a:t>
            </a:r>
            <a:r>
              <a:rPr lang="en-US" altLang="zh-CN" dirty="0"/>
              <a:t> state</a:t>
            </a:r>
          </a:p>
          <a:p>
            <a:pPr lvl="1"/>
            <a:r>
              <a:rPr lang="en-US" altLang="zh-CN" dirty="0"/>
              <a:t>Saving of data entered by user</a:t>
            </a:r>
          </a:p>
          <a:p>
            <a:r>
              <a:rPr lang="en-US" altLang="zh-CN" dirty="0"/>
              <a:t>-  Command classes don′t “belong” to a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r>
              <a:rPr lang="en-US" altLang="zh-CN" dirty="0"/>
              <a:t>-  Need way to hook classes together</a:t>
            </a:r>
          </a:p>
          <a:p>
            <a:pPr lvl="1"/>
            <a:r>
              <a:rPr lang="en-US" altLang="zh-CN" dirty="0"/>
              <a:t>Command execution needs to access VM state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16435594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Commanding in MVVM</a:t>
            </a:r>
          </a:p>
          <a:p>
            <a:endParaRPr lang="en-US" altLang="zh-CN" dirty="0"/>
          </a:p>
          <a:p>
            <a:r>
              <a:rPr lang="en-US" altLang="zh-CN" dirty="0"/>
              <a:t> Technique 1:</a:t>
            </a:r>
          </a:p>
          <a:p>
            <a:pPr lvl="1"/>
            <a:r>
              <a:rPr lang="en-US" altLang="zh-CN" dirty="0"/>
              <a:t>Receive copy of </a:t>
            </a:r>
            <a:r>
              <a:rPr lang="en-US" altLang="zh-CN" dirty="0" err="1"/>
              <a:t>ViewModel</a:t>
            </a:r>
            <a:r>
              <a:rPr lang="en-US" altLang="zh-CN" dirty="0"/>
              <a:t> into command constructor</a:t>
            </a:r>
          </a:p>
          <a:p>
            <a:r>
              <a:rPr lang="en-US" altLang="zh-CN" dirty="0"/>
              <a:t> Technique 2:</a:t>
            </a:r>
          </a:p>
          <a:p>
            <a:pPr lvl="1"/>
            <a:r>
              <a:rPr lang="en-US" altLang="zh-CN" dirty="0"/>
              <a:t>Use Delegate/Relay Command pattern</a:t>
            </a:r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r>
              <a:rPr lang="en-US" altLang="zh-CN" dirty="0"/>
              <a:t>Allows passing of method pointers into command</a:t>
            </a:r>
          </a:p>
          <a:p>
            <a:pPr lvl="2"/>
            <a:r>
              <a:rPr lang="en-US" altLang="zh-CN" dirty="0"/>
              <a:t>Methods reside in </a:t>
            </a:r>
            <a:r>
              <a:rPr lang="en-US" altLang="zh-CN" dirty="0" err="1"/>
              <a:t>ViewModel</a:t>
            </a:r>
            <a:endParaRPr lang="en-US" altLang="zh-CN" dirty="0"/>
          </a:p>
          <a:p>
            <a:pPr lvl="2"/>
            <a:endParaRPr lang="en-US" altLang="zh-CN" dirty="0"/>
          </a:p>
          <a:p>
            <a:r>
              <a:rPr lang="en-US" altLang="zh-CN" dirty="0"/>
              <a:t> Which technique is used depends on command reusability necessities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69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87911331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478432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7B4F34-D1FF-4201-B396-4FE3A267FC8C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8243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839187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73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234526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74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92080759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>
                <a:hlinkClick r:id="rId3"/>
              </a:rPr>
              <a:t>Get Started with Xamarin - Visual Studio App Center | Microsoft Docs</a:t>
            </a:r>
            <a:endParaRPr lang="en-US" altLang="zh-CN" dirty="0"/>
          </a:p>
          <a:p>
            <a:pPr lvl="0"/>
            <a:endParaRPr lang="en-US" altLang="zh-CN" b="1" dirty="0"/>
          </a:p>
          <a:p>
            <a:pPr lvl="0"/>
            <a:r>
              <a:rPr lang="en-US" altLang="zh-CN" dirty="0"/>
              <a:t>https://github.com/microsoft/WindowsAppSDK/blob/main/docs/roadmap.md</a:t>
            </a:r>
            <a:endParaRPr lang="en-US" altLang="zh-CN" b="1" dirty="0"/>
          </a:p>
          <a:p>
            <a:pPr lvl="0"/>
            <a:endParaRPr lang="en-US" altLang="zh-CN" b="1" dirty="0"/>
          </a:p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75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4542640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626668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1751324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https://docs.microsoft.com/en-us/windows/apps/windows-app-sdk/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60454985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79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3122607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57391737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86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9722078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87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204932580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b="1" dirty="0"/>
              <a:t>d</a:t>
            </a:r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88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1256446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89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233425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6653355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https://docs.microsoft.com/en-us/microsoft-edge/webview2/</a:t>
            </a:r>
          </a:p>
          <a:p>
            <a:endParaRPr lang="en-US" altLang="zh-CN" dirty="0"/>
          </a:p>
          <a:p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什么是 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CSS?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CSS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指层叠样式表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(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ascading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tyle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heets)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样式定义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如何显示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元素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样式通常存储在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把样式添加到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HTML 4.0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中，是为了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解决内容与表现分离的问题</a:t>
            </a:r>
            <a:endParaRPr lang="zh-CN" altLang="en-US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可以极大提高工作效率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外部样式表通常存储在 </a:t>
            </a:r>
            <a:r>
              <a:rPr lang="en-US" altLang="zh-CN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CSS 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文件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中</a:t>
            </a:r>
          </a:p>
          <a:p>
            <a:pPr latinLnBrk="1"/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- 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多个样式定义可</a:t>
            </a:r>
            <a:r>
              <a:rPr lang="zh-CN" altLang="en-US" sz="1200" b="1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层叠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为一个</a:t>
            </a:r>
          </a:p>
          <a:p>
            <a:endParaRPr lang="en-US" altLang="zh-CN" dirty="0"/>
          </a:p>
          <a:p>
            <a:r>
              <a:rPr lang="en-US" altLang="zh-CN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ubiquity</a:t>
            </a:r>
            <a:r>
              <a:rPr lang="zh-CN" altLang="en-US" sz="12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：无处不在</a:t>
            </a:r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102264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https://docs.microsoft.com/en-us/microsoft-edge/progressive-web-apps-chromium/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20000"/>
                </a:lnSpc>
                <a:spcBef>
                  <a:spcPct val="10000"/>
                </a:spcBef>
                <a:spcAft>
                  <a:spcPct val="10000"/>
                </a:spcAft>
                <a:buClrTx/>
                <a:buSzTx/>
                <a:buFontTx/>
                <a:buNone/>
                <a:tabLst/>
                <a:defRPr/>
              </a:pPr>
              <a:t>93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712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幻灯片图像占位符 93185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93187" name="文本占位符 9318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zh-CN" altLang="en-US" b="1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dirty="0"/>
              <a:t>94</a:t>
            </a:fld>
            <a:endParaRPr lang="zh-CN" altLang="en-US" sz="1200" b="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WinUI</a:t>
            </a:r>
            <a:r>
              <a:rPr lang="en-US" altLang="zh-CN" dirty="0"/>
              <a:t> 2.0 </a:t>
            </a:r>
            <a:r>
              <a:rPr lang="zh-CN" altLang="en-US" dirty="0"/>
              <a:t>开源了</a:t>
            </a:r>
            <a:r>
              <a:rPr lang="en-US" altLang="zh-CN" dirty="0" err="1"/>
              <a:t>uwp</a:t>
            </a:r>
            <a:r>
              <a:rPr lang="zh-CN" altLang="en-US" dirty="0"/>
              <a:t>的控件部分，</a:t>
            </a:r>
            <a:r>
              <a:rPr lang="en-US" altLang="zh-CN" dirty="0" err="1"/>
              <a:t>WinUI</a:t>
            </a:r>
            <a:r>
              <a:rPr lang="en-US" altLang="zh-CN" dirty="0"/>
              <a:t> 3.0</a:t>
            </a:r>
            <a:r>
              <a:rPr lang="zh-CN" altLang="en-US" dirty="0"/>
              <a:t> 把 </a:t>
            </a:r>
            <a:r>
              <a:rPr lang="en-US" altLang="zh-CN" dirty="0" err="1"/>
              <a:t>uwp</a:t>
            </a:r>
            <a:r>
              <a:rPr lang="en-US" altLang="zh-CN" dirty="0"/>
              <a:t> </a:t>
            </a:r>
            <a:r>
              <a:rPr lang="zh-CN" altLang="en-US" dirty="0"/>
              <a:t>整个 </a:t>
            </a:r>
            <a:r>
              <a:rPr lang="en-US" altLang="zh-CN" dirty="0" err="1"/>
              <a:t>ui</a:t>
            </a:r>
            <a:r>
              <a:rPr lang="en-US" altLang="zh-CN" dirty="0"/>
              <a:t> </a:t>
            </a:r>
            <a:r>
              <a:rPr lang="zh-CN" altLang="en-US" dirty="0"/>
              <a:t>部分剥离并开源，包括一些输入和动画操作 </a:t>
            </a:r>
            <a:r>
              <a:rPr lang="en-US" altLang="zh-CN" dirty="0" err="1"/>
              <a:t>api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Windows runtime </a:t>
            </a:r>
            <a:r>
              <a:rPr lang="en-US" altLang="zh-CN" dirty="0" err="1"/>
              <a:t>api</a:t>
            </a:r>
            <a:r>
              <a:rPr lang="en-US" altLang="zh-CN" dirty="0"/>
              <a:t> </a:t>
            </a:r>
            <a:r>
              <a:rPr lang="zh-CN" altLang="en-US" dirty="0"/>
              <a:t>经过封装后提供给不同的程序员使用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200" b="0" i="0" u="none" strike="noStrik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hlinkClick r:id="rId3"/>
              </a:rPr>
              <a:t>C++/WinRT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 is an entirely standard modern C++17 language projection for Windows Runtime (WinRT) APIs, implemented as a header-file-based library, and designed to provide you with first-class access to the modern Windows API. With C++/WinRT, you can author and consume Windows Runtime APIs using any standards-compliant C++17 compiler. The Windows SDK includes C++/WinRT; it was introduced in version 10.0.17134.0 (Windows 10, version 1803).</a:t>
            </a:r>
          </a:p>
          <a:p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这个项目本来叫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ModernCPP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，是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Kenny Kerr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自己在家搞出来的，被微软看上后，连人带项目招进来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Project Reunion is an evolution of the Windows developer platform that will make it more compatible, agile, modern and open.</a:t>
            </a: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en-US" altLang="zh-CN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Game Development Kit (GDK) 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10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4294624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Electron is an open source library developed by GitHub for building cross-platform desktop applications with HTML, CSS, and JavaScript. Electron accomplishes this by combining Chromium and Node.js into a single runtime and apps can be packaged for Mac, Windows, and Linux.</a:t>
            </a:r>
          </a:p>
          <a:p>
            <a:r>
              <a:rPr lang="zh-CN" altLang="en-US" dirty="0"/>
              <a:t>借助于 </a:t>
            </a:r>
            <a:r>
              <a:rPr lang="en-US" altLang="zh-CN" dirty="0"/>
              <a:t>Google </a:t>
            </a:r>
            <a:r>
              <a:rPr lang="zh-CN" altLang="en-US" dirty="0"/>
              <a:t>的 </a:t>
            </a:r>
            <a:r>
              <a:rPr lang="en-US" altLang="zh-CN" dirty="0"/>
              <a:t>V8 </a:t>
            </a:r>
            <a:r>
              <a:rPr lang="zh-CN" altLang="en-US" dirty="0"/>
              <a:t>引擎，</a:t>
            </a:r>
            <a:r>
              <a:rPr lang="en-US" altLang="zh-CN" dirty="0"/>
              <a:t>Node.js </a:t>
            </a:r>
            <a:r>
              <a:rPr lang="zh-CN" altLang="en-US" dirty="0"/>
              <a:t>是一个能够在服务器端运行 </a:t>
            </a:r>
            <a:r>
              <a:rPr lang="en-US" altLang="zh-CN" dirty="0"/>
              <a:t>JavaScript </a:t>
            </a:r>
            <a:r>
              <a:rPr lang="zh-CN" altLang="en-US" dirty="0"/>
              <a:t>的开放源代码、跨平台 </a:t>
            </a:r>
            <a:r>
              <a:rPr lang="en-US" altLang="zh-CN" dirty="0"/>
              <a:t>JavaScript </a:t>
            </a:r>
            <a:r>
              <a:rPr lang="zh-CN" altLang="en-US" dirty="0"/>
              <a:t>运行环境</a:t>
            </a:r>
            <a:endParaRPr lang="en-US" altLang="zh-CN" dirty="0"/>
          </a:p>
          <a:p>
            <a:r>
              <a:rPr lang="zh-CN" altLang="en-US" dirty="0"/>
              <a:t>三大前端框架，</a:t>
            </a:r>
            <a:r>
              <a:rPr lang="en-US" altLang="zh-CN" dirty="0"/>
              <a:t>Angular</a:t>
            </a:r>
            <a:r>
              <a:rPr lang="zh-CN" altLang="en-US" dirty="0"/>
              <a:t>来自</a:t>
            </a:r>
            <a:r>
              <a:rPr lang="en-US" altLang="zh-CN" dirty="0"/>
              <a:t>Google</a:t>
            </a:r>
            <a:r>
              <a:rPr lang="zh-CN" altLang="en-US" dirty="0"/>
              <a:t>，</a:t>
            </a:r>
            <a:r>
              <a:rPr lang="en-US" altLang="zh-CN" dirty="0"/>
              <a:t>React</a:t>
            </a:r>
            <a:r>
              <a:rPr lang="zh-CN" altLang="en-US" dirty="0"/>
              <a:t>来自</a:t>
            </a:r>
            <a:r>
              <a:rPr lang="en-US" altLang="zh-CN" dirty="0"/>
              <a:t>Facebook</a:t>
            </a:r>
            <a:r>
              <a:rPr lang="zh-CN" altLang="en-US" dirty="0"/>
              <a:t>，</a:t>
            </a:r>
            <a:r>
              <a:rPr lang="en-US" altLang="zh-CN" dirty="0"/>
              <a:t>Vue</a:t>
            </a:r>
            <a:r>
              <a:rPr lang="zh-CN" altLang="en-US" dirty="0"/>
              <a:t>没有大公司支持。微软的 </a:t>
            </a:r>
            <a:r>
              <a:rPr lang="en-US" altLang="zh-CN" dirty="0"/>
              <a:t>webView2 </a:t>
            </a:r>
            <a:r>
              <a:rPr lang="zh-CN" altLang="en-US" dirty="0"/>
              <a:t>有点迟缓</a:t>
            </a:r>
            <a:endParaRPr lang="en-US" altLang="zh-CN" dirty="0"/>
          </a:p>
          <a:p>
            <a:r>
              <a:rPr lang="zh-CN" altLang="en-US" dirty="0"/>
              <a:t>前端尘埃未落，方向已定 </a:t>
            </a:r>
            <a:r>
              <a:rPr lang="en-US" altLang="zh-CN" dirty="0"/>
              <a:t>– across platform, simplicity handles complexity, AI edge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后端大势所趋，蓄势待发 </a:t>
            </a:r>
            <a:r>
              <a:rPr lang="en-US" altLang="zh-CN" dirty="0"/>
              <a:t>– AI + cloud computing, collaborative dev to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surmount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obstacle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前后端更清晰，语言及工具更专业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: </a:t>
            </a:r>
            <a:r>
              <a:rPr lang="en-US" altLang="zh-CN" sz="1200" b="0" i="0" u="none" kern="1200" baseline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figma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, sketch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前端</a:t>
            </a:r>
            <a:r>
              <a:rPr lang="en-US" altLang="zh-CN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UI/UX</a:t>
            </a: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分离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项目目标由功能需求的满足到美学体验的满足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kern="120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rPr>
              <a:t>编程由技术设计进化到艺术设计，专业设计师将更多地协助编码</a:t>
            </a: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b="0" i="0" u="none" kern="1200" baseline="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 algn="r"/>
            <a:fld id="{9A0DB2DC-4C9A-4742-B13C-FB6460FD3503}" type="slidenum">
              <a:rPr lang="zh-CN" altLang="en-US" sz="1200" b="0" smtClean="0"/>
              <a:t>11</a:t>
            </a:fld>
            <a:endParaRPr lang="zh-CN" altLang="en-US" sz="1200" b="0" dirty="0"/>
          </a:p>
        </p:txBody>
      </p:sp>
    </p:spTree>
    <p:extLst>
      <p:ext uri="{BB962C8B-B14F-4D97-AF65-F5344CB8AC3E}">
        <p14:creationId xmlns:p14="http://schemas.microsoft.com/office/powerpoint/2010/main" val="1432616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40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0EDA48C-32C7-43F3-B1FD-5EAF12AB0D3F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C362F7-E242-46B9-9A44-06BBE95A59AD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6260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789691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032351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8" y="228600"/>
            <a:ext cx="11151917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8" y="1447800"/>
            <a:ext cx="11151917" cy="19735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46046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 userDrawn="1"/>
        </p:nvSpPr>
        <p:spPr bwMode="auto">
          <a:xfrm>
            <a:off x="44019" y="63145"/>
            <a:ext cx="2415402" cy="328231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43889" tIns="0" rIns="0" bIns="0" anchor="ctr" anchorCtr="0">
            <a:spAutoFit/>
          </a:bodyPr>
          <a:lstStyle/>
          <a:p>
            <a:pPr algn="l"/>
            <a:r>
              <a:rPr lang="en-US" altLang="zh-CN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8.5 </a:t>
            </a:r>
            <a:r>
              <a:rPr lang="zh-CN" altLang="en-US" sz="2133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窗体事件机制</a:t>
            </a:r>
          </a:p>
        </p:txBody>
      </p:sp>
    </p:spTree>
    <p:extLst>
      <p:ext uri="{BB962C8B-B14F-4D97-AF65-F5344CB8AC3E}">
        <p14:creationId xmlns:p14="http://schemas.microsoft.com/office/powerpoint/2010/main" val="82449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839416" y="3104762"/>
            <a:ext cx="6117380" cy="14763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PRINCIPLE OF WINDOWS</a:t>
            </a:r>
          </a:p>
          <a:p>
            <a:pPr algn="ctr"/>
            <a:r>
              <a:rPr lang="en-US" altLang="zh-CN" sz="3600" dirty="0">
                <a:solidFill>
                  <a:schemeClr val="bg1"/>
                </a:solidFill>
                <a:effectLst>
                  <a:glow rad="63500">
                    <a:srgbClr val="00B0F0">
                      <a:alpha val="40000"/>
                    </a:srgb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AND ITS APPLICATIONS</a:t>
            </a:r>
            <a:endParaRPr lang="zh-CN" altLang="en-US" sz="3600" dirty="0">
              <a:solidFill>
                <a:schemeClr val="bg1"/>
              </a:solidFill>
              <a:effectLst>
                <a:glow rad="63500">
                  <a:srgbClr val="00B0F0">
                    <a:alpha val="40000"/>
                  </a:srgb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68000" y="6128472"/>
            <a:ext cx="2961972" cy="362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0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执古之道 御今之有</a:t>
            </a:r>
          </a:p>
        </p:txBody>
      </p:sp>
    </p:spTree>
    <p:extLst>
      <p:ext uri="{BB962C8B-B14F-4D97-AF65-F5344CB8AC3E}">
        <p14:creationId xmlns:p14="http://schemas.microsoft.com/office/powerpoint/2010/main" val="427489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-TEX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27035" y="260336"/>
            <a:ext cx="11137511" cy="720679"/>
          </a:xfrm>
        </p:spPr>
        <p:txBody>
          <a:bodyPr>
            <a:normAutofit/>
          </a:bodyPr>
          <a:lstStyle>
            <a:lvl1pPr>
              <a:defRPr sz="2399">
                <a:solidFill>
                  <a:schemeClr val="accent1"/>
                </a:solidFill>
              </a:defRPr>
            </a:lvl1pPr>
          </a:lstStyle>
          <a:p>
            <a:r>
              <a:rPr lang="en-US" altLang="zh-CN" dirty="0"/>
              <a:t>Add title here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27035" y="1196679"/>
            <a:ext cx="11137511" cy="511165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099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defRPr sz="1799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defRPr sz="1499"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defRPr sz="1349">
                <a:solidFill>
                  <a:schemeClr val="tx1"/>
                </a:solidFill>
              </a:defRPr>
            </a:lvl5pPr>
          </a:lstStyle>
          <a:p>
            <a:pPr lvl="0"/>
            <a:r>
              <a:rPr lang="en-US" altLang="zh-CN" dirty="0"/>
              <a:t>Add text here</a:t>
            </a:r>
            <a:endParaRPr lang="zh-CN" altLang="en-US" dirty="0"/>
          </a:p>
          <a:p>
            <a:pPr lvl="1"/>
            <a:r>
              <a:rPr lang="en-US" altLang="zh-CN" dirty="0"/>
              <a:t>Add text here</a:t>
            </a:r>
          </a:p>
          <a:p>
            <a:pPr lvl="2"/>
            <a:r>
              <a:rPr lang="en-US" altLang="zh-CN" dirty="0"/>
              <a:t>Add text here</a:t>
            </a:r>
          </a:p>
          <a:p>
            <a:pPr lvl="3"/>
            <a:r>
              <a:rPr lang="en-US" altLang="zh-CN" dirty="0"/>
              <a:t>Add text here</a:t>
            </a:r>
          </a:p>
          <a:p>
            <a:pPr lvl="4"/>
            <a:r>
              <a:rPr lang="en-US" altLang="zh-CN" dirty="0"/>
              <a:t>Add text here</a:t>
            </a:r>
          </a:p>
        </p:txBody>
      </p:sp>
      <p:sp>
        <p:nvSpPr>
          <p:cNvPr id="4" name="日期占位符 1"/>
          <p:cNvSpPr/>
          <p:nvPr/>
        </p:nvSpPr>
        <p:spPr>
          <a:xfrm>
            <a:off x="40639" y="6410564"/>
            <a:ext cx="1904933" cy="457172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altLang="zh-CN" sz="1050" dirty="0">
              <a:solidFill>
                <a:schemeClr val="accent2"/>
              </a:solidFill>
            </a:endParaRPr>
          </a:p>
          <a:p>
            <a:pPr lvl="0"/>
            <a:r>
              <a:rPr lang="en-US" altLang="zh-CN" sz="1050" dirty="0">
                <a:solidFill>
                  <a:schemeClr val="accent2"/>
                </a:solidFill>
              </a:rPr>
              <a:t>Fall 2019</a:t>
            </a:r>
          </a:p>
        </p:txBody>
      </p:sp>
    </p:spTree>
    <p:extLst>
      <p:ext uri="{BB962C8B-B14F-4D97-AF65-F5344CB8AC3E}">
        <p14:creationId xmlns:p14="http://schemas.microsoft.com/office/powerpoint/2010/main" val="268020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8" y="2404534"/>
            <a:ext cx="8448857" cy="1646302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5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159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6"/>
          <p:cNvSpPr>
            <a:spLocks noChangeArrowheads="1"/>
          </p:cNvSpPr>
          <p:nvPr/>
        </p:nvSpPr>
        <p:spPr bwMode="auto">
          <a:xfrm>
            <a:off x="32661" y="29552"/>
            <a:ext cx="1958884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  <p:sp>
        <p:nvSpPr>
          <p:cNvPr id="3" name="标题占位符 1">
            <a:extLst>
              <a:ext uri="{FF2B5EF4-FFF2-40B4-BE49-F238E27FC236}">
                <a16:creationId xmlns:a16="http://schemas.microsoft.com/office/drawing/2014/main" id="{A116B1A7-C9B5-4931-A5BC-F80CA7FAD6C2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4" name="文本占位符 2">
            <a:extLst>
              <a:ext uri="{FF2B5EF4-FFF2-40B4-BE49-F238E27FC236}">
                <a16:creationId xmlns:a16="http://schemas.microsoft.com/office/drawing/2014/main" id="{3B779994-3AEF-4494-A93D-BB9684129776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11134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DA85D059-452B-4F89-84C2-4D1B7B5B5E9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11012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Windows Programming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49CF5ED9-9CD3-4D76-814C-F7ABE91FDA5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1DBB568B-9DDB-44CA-B247-FD33357CD5A8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3017067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E5DE8411-1120-46FB-96EF-563FC193AC1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1" y="29552"/>
            <a:ext cx="318302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MVVM and WPF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A7AA7C-82AC-4852-BA9F-EC0FCE05A185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1C488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202BA239-A731-404A-8AB5-FFBCCCA93F0D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8D69C378-C0B1-4679-BEBB-1CBE1FC410B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16144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18C91F3A-8E68-466F-AE23-D59EE35362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903100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UWP, </a:t>
            </a:r>
            <a:r>
              <a:rPr lang="en-US" altLang="zh-CN" sz="1600" b="1" dirty="0" err="1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and App SDK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1BB2E8D4-2F51-4FED-A98A-AA646F1CA9A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C75F141E-EE7C-49DA-84E1-E56092A0E43B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226079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BB6C3244-6825-4D84-BA05-EADB6E86091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2660" y="29552"/>
            <a:ext cx="3687076" cy="27045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107917" tIns="0" rIns="0" bIns="0" anchor="ctr" anchorCtr="0">
            <a:spAutoFit/>
          </a:bodyPr>
          <a:lstStyle/>
          <a:p>
            <a:pPr algn="l"/>
            <a:r>
              <a:rPr lang="en-US" altLang="zh-CN" sz="1600" b="1" dirty="0">
                <a:solidFill>
                  <a:srgbClr val="1C48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 WebView2 and PWA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6AE7A1C0-1138-4587-966D-4705E9EA66CC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5" name="文本占位符 2">
            <a:extLst>
              <a:ext uri="{FF2B5EF4-FFF2-40B4-BE49-F238E27FC236}">
                <a16:creationId xmlns:a16="http://schemas.microsoft.com/office/drawing/2014/main" id="{6A7DF5F4-E937-4D22-B233-603B7A4B35C7}"/>
              </a:ext>
            </a:extLst>
          </p:cNvPr>
          <p:cNvSpPr>
            <a:spLocks noGrp="1" noChangeArrowheads="1"/>
          </p:cNvSpPr>
          <p:nvPr>
            <p:ph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</p:spTree>
    <p:extLst>
      <p:ext uri="{BB962C8B-B14F-4D97-AF65-F5344CB8AC3E}">
        <p14:creationId xmlns:p14="http://schemas.microsoft.com/office/powerpoint/2010/main" val="2644046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002673" y="845559"/>
            <a:ext cx="5791887" cy="5543109"/>
            <a:chOff x="-744761" y="-143009"/>
            <a:chExt cx="7094267" cy="7094268"/>
          </a:xfrm>
        </p:grpSpPr>
        <p:pic>
          <p:nvPicPr>
            <p:cNvPr id="17" name="图片 16"/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616687" y="1073458"/>
              <a:ext cx="4661334" cy="4661334"/>
            </a:xfrm>
            <a:prstGeom prst="rect">
              <a:avLst/>
            </a:prstGeom>
          </p:spPr>
        </p:pic>
        <p:sp>
          <p:nvSpPr>
            <p:cNvPr id="19" name="弧形 18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5484487"/>
                <a:gd name="adj2" fmla="val 18518042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2" name="弧形 21"/>
            <p:cNvSpPr/>
            <p:nvPr userDrawn="1"/>
          </p:nvSpPr>
          <p:spPr>
            <a:xfrm rot="10800000">
              <a:off x="-744760" y="-143009"/>
              <a:ext cx="7094266" cy="7094268"/>
            </a:xfrm>
            <a:prstGeom prst="arc">
              <a:avLst>
                <a:gd name="adj1" fmla="val 3803342"/>
                <a:gd name="adj2" fmla="val 19577685"/>
              </a:avLst>
            </a:prstGeom>
            <a:ln w="304800" cap="rnd">
              <a:solidFill>
                <a:schemeClr val="accent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4" name="弧形 23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3459"/>
                <a:gd name="adj2" fmla="val 4777379"/>
              </a:avLst>
            </a:prstGeom>
            <a:ln w="3048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5" name="弧形 24"/>
            <p:cNvSpPr/>
            <p:nvPr userDrawn="1"/>
          </p:nvSpPr>
          <p:spPr>
            <a:xfrm rot="10800000">
              <a:off x="659210" y="638693"/>
              <a:ext cx="5530862" cy="5530864"/>
            </a:xfrm>
            <a:prstGeom prst="arc">
              <a:avLst>
                <a:gd name="adj1" fmla="val 19211528"/>
                <a:gd name="adj2" fmla="val 20880876"/>
              </a:avLst>
            </a:prstGeom>
            <a:ln w="3048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6" name="弧形 25"/>
            <p:cNvSpPr/>
            <p:nvPr userDrawn="1"/>
          </p:nvSpPr>
          <p:spPr>
            <a:xfrm rot="10800000">
              <a:off x="-744761" y="-143009"/>
              <a:ext cx="7094266" cy="7094268"/>
            </a:xfrm>
            <a:prstGeom prst="arc">
              <a:avLst>
                <a:gd name="adj1" fmla="val 1039272"/>
                <a:gd name="adj2" fmla="val 3259357"/>
              </a:avLst>
            </a:prstGeom>
            <a:ln w="304800" cap="rnd">
              <a:solidFill>
                <a:schemeClr val="accent3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</p:spTree>
    <p:extLst>
      <p:ext uri="{BB962C8B-B14F-4D97-AF65-F5344CB8AC3E}">
        <p14:creationId xmlns:p14="http://schemas.microsoft.com/office/powerpoint/2010/main" val="6099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</p:sldLayoutIdLst>
  <p:txStyles>
    <p:titleStyle>
      <a:lvl1pPr algn="l" defTabSz="685577" rtl="0" eaLnBrk="1" latinLnBrk="0" hangingPunct="1">
        <a:lnSpc>
          <a:spcPct val="90000"/>
        </a:lnSpc>
        <a:spcBef>
          <a:spcPct val="0"/>
        </a:spcBef>
        <a:buNone/>
        <a:defRPr sz="32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395" indent="-171395" algn="l" defTabSz="68557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0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7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6972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9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199760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2548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228126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571549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914337" indent="-171395" algn="l" defTabSz="68557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8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9"/>
          </p:nvPr>
        </p:nvSpPr>
        <p:spPr bwMode="auto">
          <a:xfrm>
            <a:off x="838200" y="1825626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/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第二级</a:t>
            </a:r>
          </a:p>
          <a:p>
            <a:pPr lvl="2"/>
            <a:r>
              <a:rPr lang="zh-CN" altLang="en-US" dirty="0"/>
              <a:t> 第三级</a:t>
            </a:r>
          </a:p>
        </p:txBody>
      </p:sp>
      <p:sp>
        <p:nvSpPr>
          <p:cNvPr id="2" name="灯片编号占位符 4"/>
          <p:cNvSpPr>
            <a:spLocks noGrp="1"/>
          </p:cNvSpPr>
          <p:nvPr/>
        </p:nvSpPr>
        <p:spPr>
          <a:xfrm>
            <a:off x="24550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algn="l"/>
            <a:r>
              <a:rPr lang="en-US" sz="1000" dirty="0">
                <a:solidFill>
                  <a:schemeClr val="accent1">
                    <a:lumMod val="50000"/>
                  </a:schemeClr>
                </a:solidFill>
              </a:rPr>
              <a:t>FALL 2022</a:t>
            </a:r>
          </a:p>
        </p:txBody>
      </p:sp>
      <p:sp>
        <p:nvSpPr>
          <p:cNvPr id="3" name="灯片编号占位符 4"/>
          <p:cNvSpPr>
            <a:spLocks noGrp="1"/>
          </p:cNvSpPr>
          <p:nvPr/>
        </p:nvSpPr>
        <p:spPr>
          <a:xfrm>
            <a:off x="9610539" y="6605224"/>
            <a:ext cx="2539559" cy="280160"/>
          </a:xfrm>
        </p:spPr>
        <p:txBody>
          <a:bodyPr/>
          <a:lstStyle>
            <a:lvl1pPr algn="r">
              <a:defRPr sz="100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fld id="{9A0DB2DC-4C9A-4742-B13C-FB6460FD3503}" type="slidenum">
              <a:rPr lang="en-US" sz="1000">
                <a:solidFill>
                  <a:schemeClr val="accent1">
                    <a:lumMod val="50000"/>
                  </a:schemeClr>
                </a:solidFill>
              </a:rPr>
              <a:t>‹#›</a:t>
            </a:fld>
            <a:endParaRPr lang="en-US" sz="10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9120315" y="10544"/>
            <a:ext cx="3058548" cy="278468"/>
            <a:chOff x="1475" y="3839"/>
            <a:chExt cx="4774" cy="329"/>
          </a:xfrm>
        </p:grpSpPr>
        <p:sp>
          <p:nvSpPr>
            <p:cNvPr id="26" name="Rectangle 6"/>
            <p:cNvSpPr>
              <a:spLocks noChangeArrowheads="1"/>
            </p:cNvSpPr>
            <p:nvPr/>
          </p:nvSpPr>
          <p:spPr bwMode="auto">
            <a:xfrm>
              <a:off x="2240" y="3846"/>
              <a:ext cx="4009" cy="32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107950" tIns="0" rIns="0" bIns="0" anchor="ctr" anchorCtr="0">
              <a:spAutoFit/>
            </a:bodyPr>
            <a:lstStyle/>
            <a:p>
              <a:pPr algn="l"/>
              <a:r>
                <a:rPr lang="en-US" altLang="zh-CN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Windows </a:t>
              </a:r>
              <a:r>
                <a:rPr lang="zh-CN" altLang="en-US" sz="1600" b="1" dirty="0">
                  <a:solidFill>
                    <a:srgbClr val="1C48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操作系统概述</a:t>
              </a:r>
            </a:p>
          </p:txBody>
        </p:sp>
        <p:sp>
          <p:nvSpPr>
            <p:cNvPr id="27" name="矩形 29"/>
            <p:cNvSpPr>
              <a:spLocks noChangeArrowheads="1"/>
            </p:cNvSpPr>
            <p:nvPr/>
          </p:nvSpPr>
          <p:spPr bwMode="auto">
            <a:xfrm>
              <a:off x="1475" y="3839"/>
              <a:ext cx="770" cy="329"/>
            </a:xfrm>
            <a:prstGeom prst="rect">
              <a:avLst/>
            </a:prstGeom>
            <a:solidFill>
              <a:srgbClr val="1C48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 anchorCtr="0"/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CB1DF30-A2BC-43AB-9ECD-EC5653BAC3C8}"/>
              </a:ext>
            </a:extLst>
          </p:cNvPr>
          <p:cNvCxnSpPr>
            <a:cxnSpLocks/>
          </p:cNvCxnSpPr>
          <p:nvPr userDrawn="1"/>
        </p:nvCxnSpPr>
        <p:spPr>
          <a:xfrm>
            <a:off x="-24680" y="6597352"/>
            <a:ext cx="12216680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1579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342788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685577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02836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371155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99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171395" indent="-171395" algn="l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Font typeface="Wingdings" panose="05000000000000000000" charset="0"/>
        <a:buChar char=""/>
        <a:defRPr sz="20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183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宋体" panose="02010600030101010101" pitchFamily="2" charset="-122"/>
        <a:buChar char="–"/>
        <a:defRPr sz="17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856972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Wingdings" panose="05000000000000000000" charset="0"/>
        <a:buChar char=""/>
        <a:defRPr sz="1499">
          <a:solidFill>
            <a:schemeClr val="bg2">
              <a:lumMod val="10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199760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marL="1542548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 sz="1499">
          <a:solidFill>
            <a:srgbClr val="002060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1885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228126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2571549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2914337" indent="-171395" algn="l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788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577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366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3943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6731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55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44" algn="l" defTabSz="6855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8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docs.microsoft.com/en-us/windows/apps/winui/" TargetMode="External"/><Relationship Id="rId5" Type="http://schemas.openxmlformats.org/officeDocument/2006/relationships/hyperlink" Target="https://developer.microsoft.com/windows/downloads/windows-10-sdk/" TargetMode="External"/><Relationship Id="rId4" Type="http://schemas.openxmlformats.org/officeDocument/2006/relationships/image" Target="../media/image21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8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8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design/downloads/index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9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9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3B88B4-05B4-4D9C-8A53-B42DD2882129}"/>
              </a:ext>
            </a:extLst>
          </p:cNvPr>
          <p:cNvSpPr txBox="1"/>
          <p:nvPr/>
        </p:nvSpPr>
        <p:spPr>
          <a:xfrm>
            <a:off x="130004" y="1268760"/>
            <a:ext cx="8126236" cy="903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Windows </a:t>
            </a:r>
            <a:r>
              <a:rPr lang="zh-CN" altLang="en-US" sz="4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操作系统概述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9464483-A796-4F9C-9021-1B78BC4983F7}"/>
              </a:ext>
            </a:extLst>
          </p:cNvPr>
          <p:cNvSpPr txBox="1">
            <a:spLocks/>
          </p:cNvSpPr>
          <p:nvPr/>
        </p:nvSpPr>
        <p:spPr>
          <a:xfrm>
            <a:off x="114624" y="4725144"/>
            <a:ext cx="6341416" cy="1805464"/>
          </a:xfrm>
        </p:spPr>
        <p:txBody>
          <a:bodyPr>
            <a:noAutofit/>
          </a:bodyPr>
          <a:lstStyle>
            <a:lvl1pPr marL="228526" indent="-228526" algn="l" defTabSz="91410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85577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3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2629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599680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6731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3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834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32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83" indent="-228526" algn="l" defTabSz="91410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CS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 Hu</a:t>
            </a:r>
          </a:p>
          <a:p>
            <a:pPr marL="0" indent="0" algn="r">
              <a:buNone/>
            </a:pPr>
            <a:r>
              <a:rPr lang="en-US" altLang="zh-CN" sz="24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jichengwhu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@ 163 . com</a:t>
            </a:r>
          </a:p>
          <a:p>
            <a:pPr marL="0" indent="0" algn="r">
              <a:buNone/>
            </a:pP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https://gitee.com/principlewindows/win-principle-2022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D45B24-8403-4897-B1B3-F45E4563A0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050" y="78135"/>
            <a:ext cx="2266950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12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5467350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的发展及技术演进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767408" y="1546448"/>
            <a:ext cx="11017224" cy="41148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DOS =&gt; GUI =&gt; GDI+ =&gt; WPF -&gt; UWP -&gt; FLUENT -&gt;Windows Design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16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32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=&gt; 64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位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2018: ML, Fluent Design System,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M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ix </a:t>
            </a:r>
            <a:r>
              <a:rPr lang="en-US" altLang="zh-CN" b="1" dirty="0">
                <a:solidFill>
                  <a:schemeClr val="bg2">
                    <a:lumMod val="50000"/>
                  </a:schemeClr>
                </a:solidFill>
              </a:rPr>
              <a:t>R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eality……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2019: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XAML, C++/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sub-Linux, MSIX, Project Rome, webView2……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2020: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3.0 preview 2, Window 10X, CS/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winrt-rs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docker in WSL, Windows AI, </a:t>
            </a:r>
            <a:r>
              <a:rPr lang="en-US" altLang="zh-CN" b="1" dirty="0">
                <a:solidFill>
                  <a:srgbClr val="FF0000"/>
                </a:solidFill>
              </a:rPr>
              <a:t>Project Reunion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2021: App SDK, Win design, open for all, PWA , 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2022: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App SDK, Microsoft Store, open for all, PWA , GDK, ……</a:t>
            </a:r>
            <a:r>
              <a:rPr lang="en-US" altLang="zh-CN" sz="1200" b="1" dirty="0">
                <a:solidFill>
                  <a:schemeClr val="accent2">
                    <a:lumMod val="50000"/>
                  </a:schemeClr>
                </a:solidFill>
              </a:rPr>
              <a:t>WSA</a:t>
            </a:r>
            <a:endParaRPr lang="zh-CN" altLang="en-US" sz="12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767408" y="2276872"/>
            <a:ext cx="9505056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latin typeface="Consolas" panose="020B0609020204030204" pitchFamily="49" charset="0"/>
              </a:rPr>
              <a:t>https://developer.microsoft.com/en-us/windows/</a:t>
            </a:r>
            <a:endParaRPr lang="zh-CN" altLang="en-US" sz="1800" dirty="0">
              <a:latin typeface="Consolas" panose="020B0609020204030204" pitchFamily="49" charset="0"/>
            </a:endParaRPr>
          </a:p>
        </p:txBody>
      </p:sp>
      <p:sp>
        <p:nvSpPr>
          <p:cNvPr id="8" name="标注: 上箭头 7">
            <a:extLst>
              <a:ext uri="{FF2B5EF4-FFF2-40B4-BE49-F238E27FC236}">
                <a16:creationId xmlns:a16="http://schemas.microsoft.com/office/drawing/2014/main" id="{3F6E97DD-CCF4-43C4-BD32-A5A04279EF0A}"/>
              </a:ext>
            </a:extLst>
          </p:cNvPr>
          <p:cNvSpPr/>
          <p:nvPr/>
        </p:nvSpPr>
        <p:spPr>
          <a:xfrm>
            <a:off x="3863752" y="5148852"/>
            <a:ext cx="1368152" cy="720080"/>
          </a:xfrm>
          <a:prstGeom prst="upArrowCallout">
            <a:avLst/>
          </a:prstGeom>
          <a:noFill/>
          <a:ln w="127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apt support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906C1E1-0CFF-4E82-8C59-6B33398DDD29}"/>
              </a:ext>
            </a:extLst>
          </p:cNvPr>
          <p:cNvSpPr txBox="1"/>
          <p:nvPr/>
        </p:nvSpPr>
        <p:spPr>
          <a:xfrm>
            <a:off x="2603612" y="5792544"/>
            <a:ext cx="7344816" cy="861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时代技术进化的速度越来越快</a:t>
            </a:r>
            <a:endParaRPr lang="en-US" altLang="zh-CN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紧追时代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技术的步伐才能不被时代淘汰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不被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淘汰</a:t>
            </a:r>
            <a:r>
              <a:rPr lang="en-US" altLang="zh-CN" sz="2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标注: 上箭头 11">
            <a:extLst>
              <a:ext uri="{FF2B5EF4-FFF2-40B4-BE49-F238E27FC236}">
                <a16:creationId xmlns:a16="http://schemas.microsoft.com/office/drawing/2014/main" id="{CF1B5A4F-16AC-444E-BADD-0774AC4DDF01}"/>
              </a:ext>
            </a:extLst>
          </p:cNvPr>
          <p:cNvSpPr/>
          <p:nvPr/>
        </p:nvSpPr>
        <p:spPr>
          <a:xfrm>
            <a:off x="8976320" y="5148852"/>
            <a:ext cx="1368152" cy="720080"/>
          </a:xfrm>
          <a:prstGeom prst="upArrowCallout">
            <a:avLst/>
          </a:prstGeom>
          <a:noFill/>
          <a:ln w="12700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android support windows</a:t>
            </a:r>
            <a:endParaRPr kumimoji="0" lang="zh-CN" altLang="en-US" sz="12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D27739B-3927-4F12-8481-3B91CBBF006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DC8512F-5898-4306-B6FC-98DE7720F701}"/>
              </a:ext>
            </a:extLst>
          </p:cNvPr>
          <p:cNvSpPr txBox="1"/>
          <p:nvPr/>
        </p:nvSpPr>
        <p:spPr>
          <a:xfrm>
            <a:off x="5735960" y="4127564"/>
            <a:ext cx="6472278" cy="3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https://docs.microsoft.com/en-us/windows/apps/windows-app-sdk/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1003300"/>
            <a:ext cx="6907213" cy="5207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zh-CN" dirty="0"/>
              <a:t>Windows </a:t>
            </a:r>
            <a:r>
              <a:rPr lang="zh-CN" altLang="en-US" dirty="0"/>
              <a:t>编程技术发展趋势展望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567608" y="1981200"/>
            <a:ext cx="8640960" cy="303212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fusionware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across platforms (GUI)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PWA,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wine, docker, webView2, electron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Angular,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vue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React Native, Qt……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UI / UX design separating, XR supported UX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projecting to different languages, </a:t>
            </a:r>
            <a:r>
              <a:rPr lang="en-US" altLang="zh-CN" b="1" dirty="0" err="1">
                <a:solidFill>
                  <a:srgbClr val="FF0000"/>
                </a:solidFill>
              </a:rPr>
              <a:t>appSDK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</a:rPr>
              <a:t>AI+web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aided coding/testing/debugging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real time collaborative dev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cloud-native: micro-service, K8S, </a:t>
            </a:r>
            <a:r>
              <a:rPr lang="en-US" altLang="zh-CN" b="1" dirty="0">
                <a:solidFill>
                  <a:srgbClr val="FF0000"/>
                </a:solidFill>
              </a:rPr>
              <a:t>agile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, DevOps, </a:t>
            </a:r>
            <a:r>
              <a:rPr lang="en-US" altLang="zh-CN" b="1" dirty="0">
                <a:solidFill>
                  <a:srgbClr val="FF0000"/>
                </a:solidFill>
              </a:rPr>
              <a:t>CI/CD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</a:rPr>
              <a:t>   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metaverse, digital twins</a:t>
            </a:r>
          </a:p>
          <a:p>
            <a:pPr marL="0" indent="0">
              <a:buNone/>
            </a:pPr>
            <a:endParaRPr lang="zh-CN" alt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E95E6C3-91FD-469A-A47E-FD3E94E04A6D}"/>
              </a:ext>
            </a:extLst>
          </p:cNvPr>
          <p:cNvSpPr txBox="1"/>
          <p:nvPr/>
        </p:nvSpPr>
        <p:spPr>
          <a:xfrm>
            <a:off x="2783633" y="5331834"/>
            <a:ext cx="2226965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obstacle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C++, RUST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325465-1C72-4AFB-A936-EA84AA31DF30}"/>
              </a:ext>
            </a:extLst>
          </p:cNvPr>
          <p:cNvSpPr txBox="1"/>
          <p:nvPr/>
        </p:nvSpPr>
        <p:spPr>
          <a:xfrm>
            <a:off x="6067922" y="5330959"/>
            <a:ext cx="3844502" cy="1144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Complexity</a:t>
            </a:r>
          </a:p>
          <a:p>
            <a:pPr algn="ctr"/>
            <a:r>
              <a:rPr lang="en-US" altLang="zh-CN" sz="18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Python, Scripts, C#, JAVA, ……</a:t>
            </a:r>
            <a:endParaRPr lang="zh-CN" altLang="en-US" sz="18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7FE430A-B7BF-4BC8-8E7E-5812B0BF5B7B}"/>
              </a:ext>
            </a:extLst>
          </p:cNvPr>
          <p:cNvSpPr txBox="1"/>
          <p:nvPr/>
        </p:nvSpPr>
        <p:spPr>
          <a:xfrm>
            <a:off x="551384" y="302289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 COM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7EEE59-CA96-4CED-A503-304D7B26B2D1}"/>
              </a:ext>
            </a:extLst>
          </p:cNvPr>
          <p:cNvSpPr txBox="1"/>
          <p:nvPr/>
        </p:nvSpPr>
        <p:spPr>
          <a:xfrm>
            <a:off x="551384" y="338293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 </a:t>
            </a:r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加持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C166D01-5246-497B-BAEA-925C9E4C4027}"/>
              </a:ext>
            </a:extLst>
          </p:cNvPr>
          <p:cNvSpPr txBox="1"/>
          <p:nvPr/>
        </p:nvSpPr>
        <p:spPr>
          <a:xfrm>
            <a:off x="551384" y="3742972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实时协作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6EE5D4-9207-4070-8D4F-C7105CEF4154}"/>
              </a:ext>
            </a:extLst>
          </p:cNvPr>
          <p:cNvSpPr txBox="1"/>
          <p:nvPr/>
        </p:nvSpPr>
        <p:spPr>
          <a:xfrm>
            <a:off x="551384" y="417502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云端原生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1C998E4-63C4-4DE3-9575-2527131667B6}"/>
              </a:ext>
            </a:extLst>
          </p:cNvPr>
          <p:cNvSpPr txBox="1"/>
          <p:nvPr/>
        </p:nvSpPr>
        <p:spPr>
          <a:xfrm>
            <a:off x="551384" y="2014780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前端跨平台融合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7F4B3EB-CFD1-4B2E-9EB3-AC0F9E99FB2E}"/>
              </a:ext>
            </a:extLst>
          </p:cNvPr>
          <p:cNvSpPr txBox="1"/>
          <p:nvPr/>
        </p:nvSpPr>
        <p:spPr>
          <a:xfrm>
            <a:off x="551384" y="2590844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编码与设计分离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82410F-B25E-4ABE-9C81-E337BB687CE0}"/>
              </a:ext>
            </a:extLst>
          </p:cNvPr>
          <p:cNvSpPr txBox="1"/>
          <p:nvPr/>
        </p:nvSpPr>
        <p:spPr>
          <a:xfrm>
            <a:off x="551384" y="4607068"/>
            <a:ext cx="1296144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200" b="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新的风口？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EFC2B49E-9A07-4D77-B64E-2AAC13F34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92867" y="322413"/>
            <a:ext cx="7806266" cy="439102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4D4CB5BA-BAD6-4DA9-A878-BB41CA5E945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DABC1E1-DEDF-40F1-8387-0110722959B8}"/>
              </a:ext>
            </a:extLst>
          </p:cNvPr>
          <p:cNvSpPr/>
          <p:nvPr/>
        </p:nvSpPr>
        <p:spPr>
          <a:xfrm>
            <a:off x="2078973" y="4477982"/>
            <a:ext cx="7992888" cy="209236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UWP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改头换面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project 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ReUnion</a:t>
            </a:r>
            <a:endParaRPr lang="en-US" altLang="zh-CN" sz="2000" b="0" dirty="0">
              <a:solidFill>
                <a:srgbClr val="1A1A1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AppContainer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沙箱隔离环境，严控权限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的进化版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XAML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WinRT API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框架的一套新的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XAML UI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0" dirty="0" err="1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3.0 preview </a:t>
            </a:r>
            <a:r>
              <a:rPr lang="zh-CN" altLang="en-US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改称正式的名字 </a:t>
            </a:r>
            <a:r>
              <a:rPr lang="en-US" altLang="zh-CN" sz="2000" b="0" dirty="0">
                <a:solidFill>
                  <a:srgbClr val="1A1A1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SDK</a:t>
            </a:r>
          </a:p>
        </p:txBody>
      </p:sp>
    </p:spTree>
    <p:extLst>
      <p:ext uri="{BB962C8B-B14F-4D97-AF65-F5344CB8AC3E}">
        <p14:creationId xmlns:p14="http://schemas.microsoft.com/office/powerpoint/2010/main" val="2983808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Windows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技术演进及发展趋势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</a:t>
            </a:r>
            <a:r>
              <a:rPr lang="zh-CN" altLang="en-US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4942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562056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endParaRPr lang="en-US" altLang="zh-CN" sz="32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对话框与各种控件是一些特殊的窗口</a:t>
            </a:r>
            <a:endParaRPr lang="en-US" altLang="zh-CN" sz="2800" b="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对界面元素的操作和消息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事件的处理都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按照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对象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这些对象的属性和操作，由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相关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数据结构和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函数（或由</a:t>
            </a:r>
            <a:r>
              <a:rPr lang="zh-CN" altLang="en-US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其封装的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MFC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.NET </a:t>
            </a:r>
            <a:r>
              <a:rPr lang="zh-CN" altLang="zh-CN" sz="2800" b="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框架中的类）提供。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B135F33-12C0-4B33-A081-6093F792294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 面向对象 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r>
              <a:rPr lang="en-US" altLang="zh-CN" dirty="0"/>
              <a:t>    </a:t>
            </a:r>
            <a:endParaRPr lang="zh-CN" altLang="zh-CN" sz="2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1744" y="1799164"/>
            <a:ext cx="7992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zh-CN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窗口、菜单、事件皆是对象</a:t>
            </a:r>
            <a:r>
              <a:rPr lang="en-US" altLang="zh-CN" sz="3200" dirty="0">
                <a:solidFill>
                  <a:srgbClr val="3333C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endParaRPr lang="zh-CN" altLang="zh-CN" sz="2800" dirty="0">
              <a:solidFill>
                <a:srgbClr val="3333C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F02B6C8-D560-4B4F-8A9D-6BCCF03FACB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7F70AA9-D198-42CC-B1F1-C1E0AA450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1789" y="1052736"/>
            <a:ext cx="3190875" cy="5486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53D26D-1719-4192-88F3-9DA159ADA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4522" y="3269299"/>
            <a:ext cx="2600325" cy="2505075"/>
          </a:xfrm>
          <a:prstGeom prst="rect">
            <a:avLst/>
          </a:prstGeom>
        </p:spPr>
      </p:pic>
      <p:sp>
        <p:nvSpPr>
          <p:cNvPr id="8" name="云形标注 8">
            <a:extLst>
              <a:ext uri="{FF2B5EF4-FFF2-40B4-BE49-F238E27FC236}">
                <a16:creationId xmlns:a16="http://schemas.microsoft.com/office/drawing/2014/main" id="{DF1A90BB-420E-4EC1-A46C-2D752C43BE40}"/>
              </a:ext>
            </a:extLst>
          </p:cNvPr>
          <p:cNvSpPr/>
          <p:nvPr/>
        </p:nvSpPr>
        <p:spPr>
          <a:xfrm>
            <a:off x="3161593" y="3220038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API </a:t>
            </a:r>
            <a:r>
              <a:rPr lang="zh-CN" altLang="en-US" sz="1200" dirty="0"/>
              <a:t>函数</a:t>
            </a:r>
          </a:p>
        </p:txBody>
      </p:sp>
      <p:sp>
        <p:nvSpPr>
          <p:cNvPr id="9" name="云形标注 10">
            <a:extLst>
              <a:ext uri="{FF2B5EF4-FFF2-40B4-BE49-F238E27FC236}">
                <a16:creationId xmlns:a16="http://schemas.microsoft.com/office/drawing/2014/main" id="{8F1C20E4-1CD5-4A01-B125-5477EA56C94E}"/>
              </a:ext>
            </a:extLst>
          </p:cNvPr>
          <p:cNvSpPr/>
          <p:nvPr/>
        </p:nvSpPr>
        <p:spPr>
          <a:xfrm>
            <a:off x="7194041" y="2407225"/>
            <a:ext cx="1224136" cy="877759"/>
          </a:xfrm>
          <a:prstGeom prst="cloudCallout">
            <a:avLst>
              <a:gd name="adj1" fmla="val 80493"/>
              <a:gd name="adj2" fmla="val 3549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数据结构</a:t>
            </a:r>
          </a:p>
        </p:txBody>
      </p:sp>
    </p:spTree>
    <p:extLst>
      <p:ext uri="{BB962C8B-B14F-4D97-AF65-F5344CB8AC3E}">
        <p14:creationId xmlns:p14="http://schemas.microsoft.com/office/powerpoint/2010/main" val="403509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消息</a:t>
            </a:r>
            <a:r>
              <a:rPr lang="en-US" altLang="zh-CN" dirty="0"/>
              <a:t>/</a:t>
            </a:r>
            <a:r>
              <a:rPr lang="zh-CN" altLang="en-US" dirty="0"/>
              <a:t>事件驱动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marL="0" indent="0">
              <a:buNone/>
              <a:defRPr/>
            </a:pPr>
            <a:r>
              <a:rPr lang="en-US" altLang="zh-CN" dirty="0"/>
              <a:t>        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pSp>
        <p:nvGrpSpPr>
          <p:cNvPr id="10" name="Group 1"/>
          <p:cNvGrpSpPr>
            <a:grpSpLocks noChangeAspect="1"/>
          </p:cNvGrpSpPr>
          <p:nvPr/>
        </p:nvGrpSpPr>
        <p:grpSpPr bwMode="auto">
          <a:xfrm>
            <a:off x="4705255" y="2636912"/>
            <a:ext cx="6503313" cy="3043824"/>
            <a:chOff x="1980" y="10842"/>
            <a:chExt cx="7920" cy="2964"/>
          </a:xfrm>
        </p:grpSpPr>
        <p:sp>
          <p:nvSpPr>
            <p:cNvPr id="12" name="AutoShape 28"/>
            <p:cNvSpPr>
              <a:spLocks noChangeAspect="1" noChangeArrowheads="1" noTextEdit="1"/>
            </p:cNvSpPr>
            <p:nvPr/>
          </p:nvSpPr>
          <p:spPr bwMode="auto">
            <a:xfrm>
              <a:off x="1980" y="10842"/>
              <a:ext cx="7920" cy="29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0"/>
            <a:lstStyle/>
            <a:p>
              <a:endParaRPr lang="zh-CN" altLang="en-US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3" name="Text Box 27"/>
            <p:cNvSpPr txBox="1">
              <a:spLocks noChangeArrowheads="1"/>
            </p:cNvSpPr>
            <p:nvPr/>
          </p:nvSpPr>
          <p:spPr bwMode="auto">
            <a:xfrm>
              <a:off x="9086" y="10922"/>
              <a:ext cx="575" cy="2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7841" tIns="48920" rIns="97841" bIns="48920" anchor="ctr" anchorCtr="0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zh-CN" sz="140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grpSp>
          <p:nvGrpSpPr>
            <p:cNvPr id="14" name="Group 2"/>
            <p:cNvGrpSpPr/>
            <p:nvPr/>
          </p:nvGrpSpPr>
          <p:grpSpPr bwMode="auto">
            <a:xfrm>
              <a:off x="1980" y="10842"/>
              <a:ext cx="7920" cy="2964"/>
              <a:chOff x="1800" y="12360"/>
              <a:chExt cx="7920" cy="2964"/>
            </a:xfrm>
          </p:grpSpPr>
          <p:sp>
            <p:nvSpPr>
              <p:cNvPr id="15" name="Text Box 26"/>
              <p:cNvSpPr txBox="1">
                <a:spLocks noChangeArrowheads="1"/>
              </p:cNvSpPr>
              <p:nvPr/>
            </p:nvSpPr>
            <p:spPr bwMode="auto">
              <a:xfrm>
                <a:off x="1980" y="12360"/>
                <a:ext cx="1260" cy="780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用户操作</a:t>
                </a:r>
              </a:p>
              <a:p>
                <a:pPr algn="ctr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系统事件</a:t>
                </a:r>
              </a:p>
            </p:txBody>
          </p:sp>
          <p:sp>
            <p:nvSpPr>
              <p:cNvPr id="16" name="Text Box 25"/>
              <p:cNvSpPr txBox="1">
                <a:spLocks noChangeArrowheads="1"/>
              </p:cNvSpPr>
              <p:nvPr/>
            </p:nvSpPr>
            <p:spPr bwMode="auto">
              <a:xfrm>
                <a:off x="1800" y="1360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系统消息队列</a:t>
                </a:r>
              </a:p>
            </p:txBody>
          </p:sp>
          <p:sp>
            <p:nvSpPr>
              <p:cNvPr id="17" name="Line 24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0" cy="158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8" name="Line 23"/>
              <p:cNvSpPr>
                <a:spLocks noChangeShapeType="1"/>
              </p:cNvSpPr>
              <p:nvPr/>
            </p:nvSpPr>
            <p:spPr bwMode="auto">
              <a:xfrm>
                <a:off x="3960" y="13044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9" name="Text Box 22"/>
              <p:cNvSpPr txBox="1">
                <a:spLocks noChangeArrowheads="1"/>
              </p:cNvSpPr>
              <p:nvPr/>
            </p:nvSpPr>
            <p:spPr bwMode="auto">
              <a:xfrm>
                <a:off x="4500" y="1282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0" name="Line 21"/>
              <p:cNvSpPr>
                <a:spLocks noChangeShapeType="1"/>
              </p:cNvSpPr>
              <p:nvPr/>
            </p:nvSpPr>
            <p:spPr bwMode="auto">
              <a:xfrm>
                <a:off x="3960" y="14640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4500" y="14388"/>
                <a:ext cx="162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1400" dirty="0">
                    <a:solidFill>
                      <a:schemeClr val="accent6">
                        <a:lumMod val="75000"/>
                      </a:schemeClr>
                    </a:solidFill>
                  </a:rPr>
                  <a:t>应用消息队列</a:t>
                </a: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5220" y="13452"/>
                <a:ext cx="0" cy="780"/>
              </a:xfrm>
              <a:prstGeom prst="line">
                <a:avLst/>
              </a:prstGeom>
              <a:noFill/>
              <a:ln w="38100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3" name="Line 18"/>
              <p:cNvSpPr>
                <a:spLocks noChangeShapeType="1"/>
              </p:cNvSpPr>
              <p:nvPr/>
            </p:nvSpPr>
            <p:spPr bwMode="auto">
              <a:xfrm>
                <a:off x="2610" y="13140"/>
                <a:ext cx="0" cy="4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auto">
              <a:xfrm>
                <a:off x="3420" y="13839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5" name="Text Box 16"/>
              <p:cNvSpPr txBox="1">
                <a:spLocks noChangeArrowheads="1"/>
              </p:cNvSpPr>
              <p:nvPr/>
            </p:nvSpPr>
            <p:spPr bwMode="auto">
              <a:xfrm>
                <a:off x="6480" y="1251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26" name="Line 15"/>
              <p:cNvSpPr>
                <a:spLocks noChangeShapeType="1"/>
              </p:cNvSpPr>
              <p:nvPr/>
            </p:nvSpPr>
            <p:spPr bwMode="auto">
              <a:xfrm>
                <a:off x="6120" y="1306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27" name="Text Box 14"/>
              <p:cNvSpPr txBox="1">
                <a:spLocks noChangeArrowheads="1"/>
              </p:cNvSpPr>
              <p:nvPr/>
            </p:nvSpPr>
            <p:spPr bwMode="auto">
              <a:xfrm>
                <a:off x="8280" y="1236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8" name="Text Box 13"/>
              <p:cNvSpPr txBox="1">
                <a:spLocks noChangeArrowheads="1"/>
              </p:cNvSpPr>
              <p:nvPr/>
            </p:nvSpPr>
            <p:spPr bwMode="auto">
              <a:xfrm>
                <a:off x="8280" y="1329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29" name="Line 12"/>
              <p:cNvSpPr>
                <a:spLocks noChangeShapeType="1"/>
              </p:cNvSpPr>
              <p:nvPr/>
            </p:nvSpPr>
            <p:spPr bwMode="auto">
              <a:xfrm>
                <a:off x="7740" y="1259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0" name="Line 11"/>
              <p:cNvSpPr>
                <a:spLocks noChangeShapeType="1"/>
              </p:cNvSpPr>
              <p:nvPr/>
            </p:nvSpPr>
            <p:spPr bwMode="auto">
              <a:xfrm>
                <a:off x="7740" y="1352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1" name="Line 10"/>
              <p:cNvSpPr>
                <a:spLocks noChangeShapeType="1"/>
              </p:cNvSpPr>
              <p:nvPr/>
            </p:nvSpPr>
            <p:spPr bwMode="auto">
              <a:xfrm>
                <a:off x="9000" y="1293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2" name="Text Box 9"/>
              <p:cNvSpPr txBox="1">
                <a:spLocks noChangeArrowheads="1"/>
              </p:cNvSpPr>
              <p:nvPr/>
            </p:nvSpPr>
            <p:spPr bwMode="auto">
              <a:xfrm>
                <a:off x="6480" y="14076"/>
                <a:ext cx="1260" cy="1092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应用程序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消息处理</a:t>
                </a:r>
              </a:p>
              <a:p>
                <a:pPr algn="ctr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函数</a:t>
                </a:r>
              </a:p>
            </p:txBody>
          </p:sp>
          <p:sp>
            <p:nvSpPr>
              <p:cNvPr id="33" name="Line 8"/>
              <p:cNvSpPr>
                <a:spLocks noChangeShapeType="1"/>
              </p:cNvSpPr>
              <p:nvPr/>
            </p:nvSpPr>
            <p:spPr bwMode="auto">
              <a:xfrm>
                <a:off x="6120" y="14625"/>
                <a:ext cx="36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4" name="Text Box 7"/>
              <p:cNvSpPr txBox="1">
                <a:spLocks noChangeArrowheads="1"/>
              </p:cNvSpPr>
              <p:nvPr/>
            </p:nvSpPr>
            <p:spPr bwMode="auto">
              <a:xfrm>
                <a:off x="8280" y="13920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35" name="Text Box 6"/>
              <p:cNvSpPr txBox="1">
                <a:spLocks noChangeArrowheads="1"/>
              </p:cNvSpPr>
              <p:nvPr/>
            </p:nvSpPr>
            <p:spPr bwMode="auto">
              <a:xfrm>
                <a:off x="8280" y="14856"/>
                <a:ext cx="1440" cy="468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miter lim="800000"/>
              </a:ln>
            </p:spPr>
            <p:txBody>
              <a:bodyPr anchor="ctr" anchorCtr="0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zh-CN" altLang="en-US" sz="1400">
                    <a:solidFill>
                      <a:schemeClr val="accent6">
                        <a:lumMod val="75000"/>
                      </a:schemeClr>
                    </a:solidFill>
                  </a:rPr>
                  <a:t>窗口函数</a:t>
                </a:r>
                <a:r>
                  <a:rPr lang="en-US" altLang="zh-CN" sz="1400">
                    <a:solidFill>
                      <a:schemeClr val="accent6">
                        <a:lumMod val="75000"/>
                      </a:schemeClr>
                    </a:solidFill>
                  </a:rPr>
                  <a:t>n</a:t>
                </a:r>
              </a:p>
            </p:txBody>
          </p:sp>
          <p:sp>
            <p:nvSpPr>
              <p:cNvPr id="36" name="Line 5"/>
              <p:cNvSpPr>
                <a:spLocks noChangeShapeType="1"/>
              </p:cNvSpPr>
              <p:nvPr/>
            </p:nvSpPr>
            <p:spPr bwMode="auto">
              <a:xfrm>
                <a:off x="7740" y="1415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7" name="Line 4"/>
              <p:cNvSpPr>
                <a:spLocks noChangeShapeType="1"/>
              </p:cNvSpPr>
              <p:nvPr/>
            </p:nvSpPr>
            <p:spPr bwMode="auto">
              <a:xfrm>
                <a:off x="7740" y="1508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8" name="Line 3"/>
              <p:cNvSpPr>
                <a:spLocks noChangeShapeType="1"/>
              </p:cNvSpPr>
              <p:nvPr/>
            </p:nvSpPr>
            <p:spPr bwMode="auto">
              <a:xfrm>
                <a:off x="9000" y="14499"/>
                <a:ext cx="0" cy="312"/>
              </a:xfrm>
              <a:prstGeom prst="line">
                <a:avLst/>
              </a:prstGeom>
              <a:noFill/>
              <a:ln w="38100" cap="rnd">
                <a:solidFill>
                  <a:srgbClr val="000000"/>
                </a:solidFill>
                <a:prstDash val="sysDot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 anchorCtr="0"/>
              <a:lstStyle/>
              <a:p>
                <a:endParaRPr lang="zh-CN" altLang="en-US" sz="140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</p:grp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28760985-1414-47EA-828E-347EA27B0DF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dirty="0"/>
              <a:t>资源共享与数据交换</a:t>
            </a:r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09051" y="2408879"/>
            <a:ext cx="4572000" cy="116313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抢先式多任务操作系统</a:t>
            </a:r>
            <a:endParaRPr lang="en-US" altLang="zh-CN" sz="2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应用程序之间共享系统资源</a:t>
            </a:r>
          </a:p>
        </p:txBody>
      </p:sp>
      <p:sp>
        <p:nvSpPr>
          <p:cNvPr id="5" name="矩形 4"/>
          <p:cNvSpPr/>
          <p:nvPr/>
        </p:nvSpPr>
        <p:spPr>
          <a:xfrm>
            <a:off x="5087888" y="3751292"/>
            <a:ext cx="4572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编程时，必须时刻记住尽早释放不再使用的系统资源</a:t>
            </a:r>
            <a:endParaRPr lang="en-US" altLang="zh-CN" sz="2000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避免系统资源耗尽而造成效率急剧降低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541EDE-F0DF-4383-AF32-6232CED89A5B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0F9D1453-0D06-43EB-A8D5-0CA60CE1ED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设备无关的</a:t>
            </a:r>
            <a:r>
              <a:rPr lang="en-US" altLang="zh-CN" dirty="0"/>
              <a:t>GDI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面向对象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消息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/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事件驱动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</a:t>
            </a:r>
            <a:r>
              <a:rPr lang="zh-CN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资源共享与数据交换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>
              <a:buFont typeface="Wingdings" panose="05000000000000000000" pitchFamily="2" charset="2"/>
              <a:buChar char="Ø"/>
              <a:defRPr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  设备无关的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楷体_GB2312" pitchFamily="49" charset="-122"/>
              </a:rPr>
              <a:t>GDI</a:t>
            </a:r>
          </a:p>
        </p:txBody>
      </p:sp>
      <p:sp>
        <p:nvSpPr>
          <p:cNvPr id="7" name="矩形 6"/>
          <p:cNvSpPr/>
          <p:nvPr/>
        </p:nvSpPr>
        <p:spPr>
          <a:xfrm>
            <a:off x="3215680" y="3212976"/>
            <a:ext cx="5688632" cy="1458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提供了与设备无关的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应用程序可以通过调用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GDI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函数，在不同显卡、打印机和显示器上输出图形或文本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61FFBB0-4E73-439E-974F-5DCC16B3F3E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的主要特点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94561017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553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1.2 Windows Programming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64A39E-BA1E-46F4-8F71-455307B1EA52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84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圆角矩形 185345"/>
          <p:cNvSpPr/>
          <p:nvPr/>
        </p:nvSpPr>
        <p:spPr>
          <a:xfrm>
            <a:off x="2927350" y="1054101"/>
            <a:ext cx="6083300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/>
              </a:gs>
              <a:gs pos="50000">
                <a:schemeClr val="accent1">
                  <a:gamma/>
                  <a:tint val="24314"/>
                  <a:invGamma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 WINDOWS 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编程技术要点</a:t>
            </a:r>
          </a:p>
        </p:txBody>
      </p:sp>
      <p:sp>
        <p:nvSpPr>
          <p:cNvPr id="185347" name="圆角矩形 185346"/>
          <p:cNvSpPr/>
          <p:nvPr/>
        </p:nvSpPr>
        <p:spPr>
          <a:xfrm>
            <a:off x="3286820" y="5375276"/>
            <a:ext cx="6553596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bg2"/>
              </a:gs>
              <a:gs pos="50000">
                <a:schemeClr val="accent2">
                  <a:gamma/>
                  <a:tint val="24314"/>
                  <a:invGamma/>
                </a:schemeClr>
              </a:gs>
              <a:gs pos="100000">
                <a:schemeClr val="accent2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</a:t>
            </a:r>
            <a:r>
              <a:rPr lang="en-US" altLang="zh-CN" sz="2400" dirty="0" err="1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AppSDK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PWA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PYTHON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MFC……</a:t>
            </a:r>
            <a:endParaRPr lang="zh-CN" altLang="en-US" sz="2400" dirty="0">
              <a:solidFill>
                <a:schemeClr val="accent6">
                  <a:lumMod val="75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48" name="圆角矩形 185347"/>
          <p:cNvSpPr/>
          <p:nvPr/>
        </p:nvSpPr>
        <p:spPr>
          <a:xfrm>
            <a:off x="4151312" y="2493963"/>
            <a:ext cx="6337301" cy="1008062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3"/>
              </a:gs>
              <a:gs pos="50000">
                <a:schemeClr val="hlink">
                  <a:gamma/>
                  <a:tint val="24314"/>
                  <a:invGamma/>
                </a:schemeClr>
              </a:gs>
              <a:gs pos="100000">
                <a:schemeClr val="hlink"/>
              </a:gs>
            </a:gsLst>
            <a:lin ang="0" scaled="1"/>
            <a:tileRect/>
          </a:gradFill>
          <a:ln w="19050">
            <a:noFill/>
          </a:ln>
        </p:spPr>
        <p:txBody>
          <a:bodyPr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Arial" panose="020B0604020202020204" pitchFamily="34" charset="0"/>
              </a:rPr>
              <a:t>               Visual Studio Community / Code</a:t>
            </a:r>
          </a:p>
        </p:txBody>
      </p:sp>
      <p:sp>
        <p:nvSpPr>
          <p:cNvPr id="185349" name="圆角矩形 185348"/>
          <p:cNvSpPr/>
          <p:nvPr/>
        </p:nvSpPr>
        <p:spPr>
          <a:xfrm>
            <a:off x="4405312" y="4006851"/>
            <a:ext cx="6155183" cy="1008063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5"/>
              </a:gs>
              <a:gs pos="50000">
                <a:schemeClr val="folHlink">
                  <a:gamma/>
                  <a:tint val="24314"/>
                  <a:invGamma/>
                </a:schemeClr>
              </a:gs>
              <a:gs pos="100000">
                <a:schemeClr val="folHlink"/>
              </a:gs>
            </a:gsLst>
            <a:lin ang="0" scaled="1"/>
            <a:tileRect/>
          </a:gradFill>
          <a:ln w="19050">
            <a:noFill/>
          </a:ln>
        </p:spPr>
        <p:txBody>
          <a:bodyPr wrap="none" anchor="ctr"/>
          <a:lstStyle/>
          <a:p>
            <a:pPr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            </a:t>
            </a:r>
            <a:r>
              <a:rPr lang="en-US" altLang="zh-CN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WPF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XAML</a:t>
            </a:r>
            <a:r>
              <a:rPr lang="zh-CN" altLang="en-US" sz="2800" dirty="0">
                <a:solidFill>
                  <a:schemeClr val="accent6">
                    <a:lumMod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winUI</a:t>
            </a:r>
            <a:r>
              <a:rPr lang="zh-CN" altLang="en-US" sz="2800" dirty="0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、</a:t>
            </a:r>
            <a:r>
              <a:rPr lang="en-US" altLang="zh-CN" sz="2800" dirty="0" err="1">
                <a:solidFill>
                  <a:schemeClr val="accent2">
                    <a:lumMod val="50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</a:rPr>
              <a:t>winRT</a:t>
            </a:r>
            <a:endParaRPr lang="zh-CN" altLang="en-US" sz="2800" dirty="0">
              <a:solidFill>
                <a:schemeClr val="accent2">
                  <a:lumMod val="50000"/>
                </a:schemeClr>
              </a:solidFill>
              <a:latin typeface="微软雅黑 Light" panose="020B0502040204020203" charset="-122"/>
              <a:ea typeface="微软雅黑 Light" panose="020B0502040204020203" charset="-122"/>
              <a:cs typeface="微软雅黑 Light" panose="020B0502040204020203" charset="-122"/>
            </a:endParaRPr>
          </a:p>
        </p:txBody>
      </p:sp>
      <p:sp>
        <p:nvSpPr>
          <p:cNvPr id="185350" name="矩形 185349"/>
          <p:cNvSpPr/>
          <p:nvPr/>
        </p:nvSpPr>
        <p:spPr>
          <a:xfrm>
            <a:off x="4601927" y="-25398"/>
            <a:ext cx="3923382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marL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3600" b="1" u="none" kern="1200" baseline="0">
                <a:solidFill>
                  <a:srgbClr val="0000FF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</a:lstStyle>
          <a:p>
            <a:pPr marL="571500" indent="-571500">
              <a:buClr>
                <a:srgbClr val="FF0066"/>
              </a:buClr>
              <a:buFont typeface="Wingdings" panose="05000000000000000000" pitchFamily="2" charset="2"/>
              <a:buChar char="p"/>
            </a:pPr>
            <a:r>
              <a:rPr lang="en-US" altLang="zh-CN" sz="4000" dirty="0">
                <a:solidFill>
                  <a:srgbClr val="003366"/>
                </a:solidFill>
                <a:ea typeface="黑体" panose="02010609060101010101" pitchFamily="2" charset="-122"/>
              </a:rPr>
              <a:t> </a:t>
            </a:r>
            <a:r>
              <a:rPr lang="zh-CN" altLang="en-US" sz="40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本章要求</a:t>
            </a:r>
          </a:p>
        </p:txBody>
      </p:sp>
      <p:grpSp>
        <p:nvGrpSpPr>
          <p:cNvPr id="185351" name="组合 185350"/>
          <p:cNvGrpSpPr/>
          <p:nvPr/>
        </p:nvGrpSpPr>
        <p:grpSpPr>
          <a:xfrm>
            <a:off x="4152900" y="2133600"/>
            <a:ext cx="1512888" cy="1511300"/>
            <a:chOff x="657" y="800"/>
            <a:chExt cx="953" cy="952"/>
          </a:xfrm>
        </p:grpSpPr>
        <p:grpSp>
          <p:nvGrpSpPr>
            <p:cNvPr id="185352" name="组合 185351"/>
            <p:cNvGrpSpPr/>
            <p:nvPr/>
          </p:nvGrpSpPr>
          <p:grpSpPr>
            <a:xfrm>
              <a:off x="657" y="800"/>
              <a:ext cx="953" cy="952"/>
              <a:chOff x="2200" y="1570"/>
              <a:chExt cx="1496" cy="1496"/>
            </a:xfrm>
          </p:grpSpPr>
          <p:sp>
            <p:nvSpPr>
              <p:cNvPr id="185353" name="椭圆 185352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4" name="椭圆 185353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69804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5" name="椭圆 185354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6" name="椭圆 185355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/>
                  </a:gs>
                  <a:gs pos="100000">
                    <a:schemeClr val="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57" name="椭圆 185356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58" name="矩形 185357"/>
            <p:cNvSpPr/>
            <p:nvPr/>
          </p:nvSpPr>
          <p:spPr>
            <a:xfrm>
              <a:off x="901" y="111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掌握</a:t>
              </a:r>
            </a:p>
          </p:txBody>
        </p:sp>
      </p:grpSp>
      <p:grpSp>
        <p:nvGrpSpPr>
          <p:cNvPr id="185359" name="组合 185358"/>
          <p:cNvGrpSpPr/>
          <p:nvPr/>
        </p:nvGrpSpPr>
        <p:grpSpPr>
          <a:xfrm>
            <a:off x="4260850" y="3717925"/>
            <a:ext cx="1512888" cy="1511300"/>
            <a:chOff x="975" y="2298"/>
            <a:chExt cx="953" cy="952"/>
          </a:xfrm>
        </p:grpSpPr>
        <p:grpSp>
          <p:nvGrpSpPr>
            <p:cNvPr id="185360" name="组合 185359"/>
            <p:cNvGrpSpPr/>
            <p:nvPr/>
          </p:nvGrpSpPr>
          <p:grpSpPr>
            <a:xfrm>
              <a:off x="975" y="2298"/>
              <a:ext cx="953" cy="952"/>
              <a:chOff x="2200" y="1570"/>
              <a:chExt cx="1496" cy="1496"/>
            </a:xfrm>
          </p:grpSpPr>
          <p:sp>
            <p:nvSpPr>
              <p:cNvPr id="185361" name="椭圆 185360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0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2" name="椭圆 185361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tint val="66667"/>
                      <a:invGamma/>
                    </a:schemeClr>
                  </a:gs>
                  <a:gs pos="100000">
                    <a:schemeClr val="folHlink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3" name="椭圆 185362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54118"/>
                      <a:invGamma/>
                    </a:schemeClr>
                  </a:gs>
                  <a:gs pos="50000">
                    <a:schemeClr val="folHlink"/>
                  </a:gs>
                  <a:gs pos="100000">
                    <a:schemeClr val="fol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4" name="椭圆 185363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folHlink"/>
                  </a:gs>
                  <a:gs pos="100000">
                    <a:schemeClr val="folHlink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65" name="椭圆 185364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folHlink">
                      <a:gamma/>
                      <a:shade val="46275"/>
                      <a:invGamma/>
                    </a:schemeClr>
                  </a:gs>
                  <a:gs pos="100000">
                    <a:schemeClr val="folHlink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66" name="矩形 185365"/>
            <p:cNvSpPr/>
            <p:nvPr/>
          </p:nvSpPr>
          <p:spPr>
            <a:xfrm>
              <a:off x="1174" y="2601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熟悉</a:t>
              </a:r>
            </a:p>
          </p:txBody>
        </p:sp>
      </p:grpSp>
      <p:grpSp>
        <p:nvGrpSpPr>
          <p:cNvPr id="185367" name="组合 185366"/>
          <p:cNvGrpSpPr/>
          <p:nvPr/>
        </p:nvGrpSpPr>
        <p:grpSpPr>
          <a:xfrm>
            <a:off x="2927350" y="5086350"/>
            <a:ext cx="1512888" cy="1511300"/>
            <a:chOff x="1611" y="2750"/>
            <a:chExt cx="953" cy="952"/>
          </a:xfrm>
        </p:grpSpPr>
        <p:grpSp>
          <p:nvGrpSpPr>
            <p:cNvPr id="185368" name="组合 185367"/>
            <p:cNvGrpSpPr/>
            <p:nvPr/>
          </p:nvGrpSpPr>
          <p:grpSpPr>
            <a:xfrm>
              <a:off x="1611" y="2750"/>
              <a:ext cx="953" cy="952"/>
              <a:chOff x="2200" y="1570"/>
              <a:chExt cx="1496" cy="1496"/>
            </a:xfrm>
          </p:grpSpPr>
          <p:sp>
            <p:nvSpPr>
              <p:cNvPr id="185369" name="椭圆 185368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tint val="0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0" name="椭圆 185369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tint val="69804"/>
                      <a:invGamma/>
                    </a:schemeClr>
                  </a:gs>
                  <a:gs pos="100000">
                    <a:schemeClr val="accent2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1" name="椭圆 185370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hlink">
                      <a:gamma/>
                      <a:shade val="54118"/>
                      <a:invGamma/>
                    </a:schemeClr>
                  </a:gs>
                  <a:gs pos="50000">
                    <a:schemeClr val="hlink"/>
                  </a:gs>
                  <a:gs pos="100000">
                    <a:schemeClr val="hlink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2" name="椭圆 185371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2"/>
                  </a:gs>
                  <a:gs pos="100000">
                    <a:schemeClr val="accent2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3" name="椭圆 185372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2">
                      <a:gamma/>
                      <a:shade val="46275"/>
                      <a:invGamma/>
                    </a:schemeClr>
                  </a:gs>
                  <a:gs pos="100000">
                    <a:schemeClr val="accent2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74" name="矩形 185373"/>
            <p:cNvSpPr/>
            <p:nvPr/>
          </p:nvSpPr>
          <p:spPr>
            <a:xfrm>
              <a:off x="1822" y="3055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了解</a:t>
              </a:r>
            </a:p>
          </p:txBody>
        </p:sp>
      </p:grpSp>
      <p:grpSp>
        <p:nvGrpSpPr>
          <p:cNvPr id="185375" name="组合 185374"/>
          <p:cNvGrpSpPr/>
          <p:nvPr/>
        </p:nvGrpSpPr>
        <p:grpSpPr>
          <a:xfrm>
            <a:off x="2855914" y="838200"/>
            <a:ext cx="1512887" cy="1511300"/>
            <a:chOff x="999" y="3249"/>
            <a:chExt cx="953" cy="952"/>
          </a:xfrm>
        </p:grpSpPr>
        <p:grpSp>
          <p:nvGrpSpPr>
            <p:cNvPr id="185376" name="组合 185375"/>
            <p:cNvGrpSpPr/>
            <p:nvPr/>
          </p:nvGrpSpPr>
          <p:grpSpPr>
            <a:xfrm>
              <a:off x="999" y="3249"/>
              <a:ext cx="953" cy="952"/>
              <a:chOff x="2200" y="1570"/>
              <a:chExt cx="1496" cy="1496"/>
            </a:xfrm>
          </p:grpSpPr>
          <p:sp>
            <p:nvSpPr>
              <p:cNvPr id="185377" name="椭圆 185376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0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tint val="0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8" name="椭圆 185377"/>
              <p:cNvSpPr/>
              <p:nvPr/>
            </p:nvSpPr>
            <p:spPr>
              <a:xfrm>
                <a:off x="2200" y="1570"/>
                <a:ext cx="1496" cy="1496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tint val="5725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79" name="椭圆 185378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54118"/>
                      <a:invGamma/>
                    </a:schemeClr>
                  </a:gs>
                  <a:gs pos="50000">
                    <a:schemeClr val="accent1"/>
                  </a:gs>
                  <a:gs pos="100000">
                    <a:schemeClr val="accent1">
                      <a:gamma/>
                      <a:shade val="54118"/>
                      <a:invGamma/>
                    </a:schemeClr>
                  </a:gs>
                </a:gsLst>
                <a:lin ang="189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0" name="椭圆 185379"/>
              <p:cNvSpPr/>
              <p:nvPr/>
            </p:nvSpPr>
            <p:spPr>
              <a:xfrm>
                <a:off x="2298" y="1668"/>
                <a:ext cx="1300" cy="1300"/>
              </a:xfrm>
              <a:prstGeom prst="ellipse">
                <a:avLst/>
              </a:prstGeom>
              <a:gradFill rotWithShape="1">
                <a:gsLst>
                  <a:gs pos="0">
                    <a:schemeClr val="accent1"/>
                  </a:gs>
                  <a:gs pos="100000">
                    <a:schemeClr val="accent1">
                      <a:gamma/>
                      <a:shade val="48627"/>
                      <a:invGamma/>
                    </a:schemeClr>
                  </a:gs>
                </a:gsLst>
                <a:lin ang="27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85381" name="椭圆 185380"/>
              <p:cNvSpPr/>
              <p:nvPr/>
            </p:nvSpPr>
            <p:spPr>
              <a:xfrm>
                <a:off x="2363" y="1733"/>
                <a:ext cx="1170" cy="1170"/>
              </a:xfrm>
              <a:prstGeom prst="ellipse">
                <a:avLst/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  <a:ln w="381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5382" name="矩形 185381"/>
            <p:cNvSpPr/>
            <p:nvPr/>
          </p:nvSpPr>
          <p:spPr>
            <a:xfrm>
              <a:off x="1202" y="3554"/>
              <a:ext cx="450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0" rIns="0" anchor="t">
              <a:spAutoFit/>
            </a:bodyPr>
            <a:lstStyle/>
            <a:p>
              <a:pPr algn="l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黑体" panose="02010609060101010101" pitchFamily="2" charset="-122"/>
                </a:rPr>
                <a:t>理解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0AA6F1F7-711B-418A-9D63-C4909C5790F1}"/>
              </a:ext>
            </a:extLst>
          </p:cNvPr>
          <p:cNvSpPr/>
          <p:nvPr/>
        </p:nvSpPr>
        <p:spPr>
          <a:xfrm>
            <a:off x="6022923" y="4653136"/>
            <a:ext cx="1727985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MVVM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C1E94C20-A383-4DF0-A69C-7CCB043A9FB7}"/>
              </a:ext>
            </a:extLst>
          </p:cNvPr>
          <p:cNvSpPr/>
          <p:nvPr/>
        </p:nvSpPr>
        <p:spPr>
          <a:xfrm>
            <a:off x="8328248" y="6036400"/>
            <a:ext cx="1170884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DVF</a:t>
            </a:r>
            <a:endParaRPr lang="zh-CN" altLang="en-US" sz="18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" fill="hold"/>
                                        <p:tgtEl>
                                          <p:spTgt spid="185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"/>
                                        <p:tgtEl>
                                          <p:spTgt spid="18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" fill="hold"/>
                                        <p:tgtEl>
                                          <p:spTgt spid="185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185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185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"/>
                                        <p:tgtEl>
                                          <p:spTgt spid="185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185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"/>
                                        <p:tgtEl>
                                          <p:spTgt spid="185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185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185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185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185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"/>
                                        <p:tgtEl>
                                          <p:spTgt spid="18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"/>
                                        <p:tgtEl>
                                          <p:spTgt spid="185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6" grpId="0" animBg="1"/>
      <p:bldP spid="185347" grpId="0" animBg="1"/>
      <p:bldP spid="185348" grpId="0" animBg="1"/>
      <p:bldP spid="18534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</a:t>
            </a:r>
            <a:r>
              <a:rPr lang="zh-CN" altLang="en-US" sz="3200" dirty="0"/>
              <a:t>工具及开发流程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工具及开发流程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7334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</a:t>
            </a:r>
            <a:r>
              <a:rPr lang="en-US" altLang="zh-CN" dirty="0" err="1"/>
              <a:t>WinGet</a:t>
            </a:r>
            <a:endParaRPr lang="en-US" altLang="zh-CN" dirty="0"/>
          </a:p>
          <a:p>
            <a:pPr lvl="1"/>
            <a:r>
              <a:rPr lang="zh-CN" altLang="en-US" sz="1500" dirty="0"/>
              <a:t>参见 </a:t>
            </a:r>
            <a:r>
              <a:rPr lang="en-US" altLang="zh-CN" sz="1500" dirty="0"/>
              <a:t>https://docs.microsoft.com/en-us/windows/package-manager/winget/</a:t>
            </a:r>
          </a:p>
          <a:p>
            <a:r>
              <a:rPr lang="en-US" altLang="zh-CN" dirty="0"/>
              <a:t>  PowerShell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Microsoft.PowerShell</a:t>
            </a:r>
            <a:endParaRPr lang="en-US" altLang="zh-CN" sz="1500" dirty="0"/>
          </a:p>
          <a:p>
            <a:r>
              <a:rPr lang="en-US" altLang="zh-CN" dirty="0"/>
              <a:t> Git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sz="1500" dirty="0"/>
              <a:t>安装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pPr lvl="1"/>
            <a:r>
              <a:rPr lang="zh-CN" altLang="en-US" sz="1500" dirty="0"/>
              <a:t>升级 </a:t>
            </a:r>
            <a:r>
              <a:rPr lang="en-US" altLang="zh-CN" sz="1500" dirty="0" err="1"/>
              <a:t>winget</a:t>
            </a:r>
            <a:r>
              <a:rPr lang="en-US" altLang="zh-CN" sz="1500" dirty="0"/>
              <a:t> upgrade </a:t>
            </a:r>
            <a:r>
              <a:rPr lang="en-US" altLang="zh-CN" sz="1500" dirty="0" err="1"/>
              <a:t>Git.Git</a:t>
            </a:r>
            <a:endParaRPr lang="en-US" altLang="zh-CN" sz="1500" dirty="0"/>
          </a:p>
          <a:p>
            <a:r>
              <a:rPr lang="zh-CN" altLang="en-US" dirty="0"/>
              <a:t>  </a:t>
            </a:r>
            <a:r>
              <a:rPr lang="en-US" altLang="zh-CN" dirty="0" err="1"/>
              <a:t>PowerToys</a:t>
            </a:r>
            <a:endParaRPr lang="en-US" altLang="zh-CN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search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pPr lvl="1"/>
            <a:r>
              <a:rPr lang="en-US" altLang="zh-CN" sz="1500" dirty="0" err="1"/>
              <a:t>winget</a:t>
            </a:r>
            <a:r>
              <a:rPr lang="en-US" altLang="zh-CN" sz="1500" dirty="0"/>
              <a:t> install </a:t>
            </a:r>
            <a:r>
              <a:rPr lang="en-US" altLang="zh-CN" sz="1500" dirty="0" err="1"/>
              <a:t>powertoys</a:t>
            </a:r>
            <a:endParaRPr lang="en-US" altLang="zh-CN" sz="1500" dirty="0"/>
          </a:p>
          <a:p>
            <a:r>
              <a:rPr lang="en-US" altLang="zh-CN" dirty="0"/>
              <a:t>  Markdown Editor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TextLive</a:t>
            </a:r>
            <a:r>
              <a:rPr lang="en-US" altLang="zh-CN" dirty="0"/>
              <a:t> + VS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 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94A088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工具及开发流程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下若干常用工具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EE6560E-1254-4FBF-8429-BC40DCBD6128}"/>
              </a:ext>
            </a:extLst>
          </p:cNvPr>
          <p:cNvSpPr/>
          <p:nvPr/>
        </p:nvSpPr>
        <p:spPr>
          <a:xfrm>
            <a:off x="4655840" y="4811397"/>
            <a:ext cx="7128792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技术发展太快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必须学会喜新爱旧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645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143672" y="5661248"/>
            <a:ext cx="4834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architecture of a dev team, in silicon valley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 review</a:t>
            </a:r>
          </a:p>
          <a:p>
            <a:pPr algn="l"/>
            <a:r>
              <a:rPr lang="en-US" altLang="zh-CN" sz="12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Meeting minutes</a:t>
            </a:r>
            <a:endParaRPr lang="zh-CN" altLang="en-US" sz="12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1690691"/>
            <a:ext cx="3296110" cy="471553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1D0C3035-71B0-4BC6-A5E3-92E7ECE08026}"/>
              </a:ext>
            </a:extLst>
          </p:cNvPr>
          <p:cNvSpPr/>
          <p:nvPr/>
        </p:nvSpPr>
        <p:spPr>
          <a:xfrm>
            <a:off x="2639616" y="4797152"/>
            <a:ext cx="5698586" cy="778290"/>
          </a:xfrm>
          <a:prstGeom prst="rect">
            <a:avLst/>
          </a:prstGeom>
          <a:solidFill>
            <a:srgbClr val="CCFF99"/>
          </a:solidFill>
        </p:spPr>
        <p:txBody>
          <a:bodyPr wrap="square">
            <a:spAutoFit/>
          </a:bodyPr>
          <a:lstStyle/>
          <a:p>
            <a:r>
              <a:rPr lang="en-US" altLang="zh-CN" sz="4000" b="0" dirty="0">
                <a:latin typeface="Consolas" panose="020B0609020204030204" pitchFamily="49" charset="0"/>
              </a:rPr>
              <a:t>GitHub Action CI/CD</a:t>
            </a:r>
            <a:endParaRPr lang="zh-CN" altLang="en-US" sz="4000" b="0" dirty="0"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BD2EEC9-2BD8-4DF4-AA40-12040ABCDD1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F5F1709A-549D-4891-9078-A0DE43FE890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程序开发流程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EE704A-C521-4A11-A6EF-5170212D063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使用微软 </a:t>
            </a:r>
            <a:r>
              <a:rPr lang="en-US" altLang="zh-CN" dirty="0"/>
              <a:t>Project </a:t>
            </a:r>
            <a:r>
              <a:rPr lang="zh-CN" altLang="en-US" dirty="0"/>
              <a:t>进行项目管理（甘特图）</a:t>
            </a:r>
          </a:p>
          <a:p>
            <a:r>
              <a:rPr lang="zh-CN" altLang="en-US" dirty="0"/>
              <a:t>  选取源码管理工具 </a:t>
            </a:r>
            <a:r>
              <a:rPr lang="en-US" altLang="zh-CN" dirty="0"/>
              <a:t>(GitHub/Azure/</a:t>
            </a:r>
            <a:r>
              <a:rPr lang="en-US" altLang="zh-CN" dirty="0" err="1"/>
              <a:t>gitee</a:t>
            </a:r>
            <a:r>
              <a:rPr lang="en-US" altLang="zh-CN" dirty="0"/>
              <a:t>, </a:t>
            </a:r>
            <a:r>
              <a:rPr lang="zh-CN" altLang="en-US" dirty="0"/>
              <a:t>建议教育用户同时使用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使用 </a:t>
            </a:r>
            <a:r>
              <a:rPr lang="en-US" altLang="zh-CN" dirty="0"/>
              <a:t>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 </a:t>
            </a:r>
            <a:r>
              <a:rPr lang="zh-CN" altLang="en-US" dirty="0"/>
              <a:t>编写源码，通常采用 </a:t>
            </a:r>
            <a:r>
              <a:rPr lang="en-US" altLang="zh-CN" dirty="0"/>
              <a:t>VS Code </a:t>
            </a:r>
            <a:r>
              <a:rPr lang="zh-CN" altLang="en-US" dirty="0"/>
              <a:t>或 </a:t>
            </a:r>
            <a:r>
              <a:rPr lang="en-US" altLang="zh-CN" dirty="0"/>
              <a:t>Visual Studio, </a:t>
            </a:r>
            <a:r>
              <a:rPr lang="zh-CN" altLang="en-US" dirty="0"/>
              <a:t>嵌入式开发通常采用</a:t>
            </a:r>
            <a:r>
              <a:rPr lang="en-US" altLang="zh-CN" dirty="0"/>
              <a:t>Keil </a:t>
            </a:r>
            <a:r>
              <a:rPr lang="el-GR" altLang="zh-CN" dirty="0"/>
              <a:t>μ</a:t>
            </a:r>
            <a:r>
              <a:rPr lang="en-US" altLang="zh-CN" dirty="0"/>
              <a:t>Vision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在 </a:t>
            </a:r>
            <a:r>
              <a:rPr lang="en-US" altLang="zh-CN" dirty="0"/>
              <a:t>IDE </a:t>
            </a:r>
            <a:r>
              <a:rPr lang="zh-CN" altLang="en-US" dirty="0"/>
              <a:t>中 </a:t>
            </a:r>
            <a:r>
              <a:rPr lang="en-US" altLang="zh-CN" dirty="0"/>
              <a:t>Coding &amp; Debugging </a:t>
            </a:r>
            <a:r>
              <a:rPr lang="zh-CN" altLang="en-US" dirty="0"/>
              <a:t>（</a:t>
            </a:r>
            <a:r>
              <a:rPr lang="en-US" altLang="zh-CN" dirty="0"/>
              <a:t>F5, F9, F10, F11)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编写单元测试代码进行测试，测试完成后提交到相应的</a:t>
            </a:r>
            <a:r>
              <a:rPr lang="en-US" altLang="zh-CN" dirty="0"/>
              <a:t>git</a:t>
            </a:r>
            <a:r>
              <a:rPr lang="zh-CN" altLang="en-US" dirty="0"/>
              <a:t>分枝</a:t>
            </a:r>
          </a:p>
          <a:p>
            <a:r>
              <a:rPr lang="zh-CN" altLang="en-US" dirty="0"/>
              <a:t>  编写集成测试代码进行测试，更新开发主分支</a:t>
            </a:r>
            <a:r>
              <a:rPr lang="en-US" altLang="zh-CN" dirty="0"/>
              <a:t>(default)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稳定版本发布，更新</a:t>
            </a:r>
            <a:r>
              <a:rPr lang="en-US" altLang="zh-CN" dirty="0"/>
              <a:t>master</a:t>
            </a:r>
            <a:r>
              <a:rPr lang="zh-CN" altLang="en-US" dirty="0"/>
              <a:t>分支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500304" y="4725144"/>
            <a:ext cx="7191391" cy="1358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 </a:t>
            </a:r>
            <a:r>
              <a:rPr lang="en-US" altLang="zh-CN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b="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程序员</a:t>
            </a:r>
            <a:r>
              <a:rPr lang="zh-CN" altLang="en-US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应该必须掌握的一款优秀的 </a:t>
            </a:r>
            <a:r>
              <a:rPr lang="en-US" altLang="zh-CN" b="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IDE</a:t>
            </a:r>
            <a:endParaRPr lang="zh-CN" altLang="en-US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73E64CF7-FAB8-48F0-A9E0-47AE2125BE30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程序开发</a:t>
            </a:r>
            <a:r>
              <a:rPr lang="en-US" altLang="zh-CN" dirty="0"/>
              <a:t>IDE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7369521-9799-4F35-95CF-030ABC7C3061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 IDE ( Integrated Development Environment</a:t>
            </a:r>
            <a:r>
              <a:rPr lang="zh-CN" altLang="en-US" dirty="0"/>
              <a:t>，集成开发环境 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Visual Studio </a:t>
            </a:r>
            <a:r>
              <a:rPr lang="zh-CN" altLang="en-US" dirty="0"/>
              <a:t>支持多个版本同机安装</a:t>
            </a:r>
          </a:p>
          <a:p>
            <a:r>
              <a:rPr lang="zh-CN" altLang="en-US" dirty="0"/>
              <a:t>   建议安装 </a:t>
            </a:r>
            <a:r>
              <a:rPr lang="en-US" altLang="zh-CN" dirty="0"/>
              <a:t>Visual Studio Community 2022</a:t>
            </a:r>
          </a:p>
          <a:p>
            <a:pPr lvl="1"/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Microsoft.VisualStudio.2022.Community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其它用途</a:t>
            </a:r>
            <a:endParaRPr lang="en-US" altLang="zh-CN" dirty="0"/>
          </a:p>
          <a:p>
            <a:pPr lvl="1"/>
            <a:r>
              <a:rPr lang="en-US" altLang="zh-CN" dirty="0"/>
              <a:t>Markdown Editor</a:t>
            </a:r>
          </a:p>
          <a:p>
            <a:pPr lvl="1"/>
            <a:r>
              <a:rPr lang="en-US" altLang="zh-CN" dirty="0"/>
              <a:t>Latex Editor: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winget</a:t>
            </a:r>
            <a:r>
              <a:rPr lang="en-US" altLang="zh-CN" dirty="0">
                <a:solidFill>
                  <a:srgbClr val="0000FF"/>
                </a:solidFill>
                <a:latin typeface="Consolas" panose="020B0609020204030204" pitchFamily="49" charset="0"/>
              </a:rPr>
              <a:t> install </a:t>
            </a:r>
            <a:r>
              <a:rPr lang="en-US" altLang="zh-CN" dirty="0" err="1">
                <a:solidFill>
                  <a:srgbClr val="0000FF"/>
                </a:solidFill>
                <a:latin typeface="Consolas" panose="020B0609020204030204" pitchFamily="49" charset="0"/>
              </a:rPr>
              <a:t>tug.texworks</a:t>
            </a:r>
            <a:endParaRPr lang="en-US" altLang="zh-CN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/>
              <a:t>https://gitee.com/principlewindows/vsMem/blob/master/tools/tex/texLive.md</a:t>
            </a:r>
          </a:p>
          <a:p>
            <a:pPr lvl="1"/>
            <a:r>
              <a:rPr lang="zh-CN" altLang="en-US" dirty="0"/>
              <a:t>嵌入式开发 </a:t>
            </a:r>
            <a:r>
              <a:rPr lang="en-US" altLang="zh-CN" dirty="0"/>
              <a:t>IDE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3569280-786E-4D4E-9BFE-0038E7B9FEC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  <p:extLst>
      <p:ext uri="{BB962C8B-B14F-4D97-AF65-F5344CB8AC3E}">
        <p14:creationId xmlns:p14="http://schemas.microsoft.com/office/powerpoint/2010/main" val="39569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altLang="zh-CN" dirty="0"/>
              <a:t>Visual Studio Community 2022 </a:t>
            </a:r>
            <a:r>
              <a:rPr lang="zh-CN" altLang="en-US" dirty="0"/>
              <a:t>安装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EB6172F-9DC2-4C36-BDD9-7EBECC469CC8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  注册用户</a:t>
            </a:r>
          </a:p>
          <a:p>
            <a:r>
              <a:rPr lang="zh-CN" altLang="en-US" dirty="0"/>
              <a:t>    添加工作负载</a:t>
            </a:r>
            <a:endParaRPr lang="en-US" altLang="zh-CN" dirty="0"/>
          </a:p>
          <a:p>
            <a:pPr lvl="1"/>
            <a:r>
              <a:rPr lang="en-US" altLang="zh-CN" dirty="0"/>
              <a:t>Python </a:t>
            </a:r>
            <a:r>
              <a:rPr lang="zh-CN" altLang="en-US" dirty="0"/>
              <a:t>开发，</a:t>
            </a:r>
            <a:r>
              <a:rPr lang="en-US" altLang="zh-CN" dirty="0"/>
              <a:t>Node.js </a:t>
            </a:r>
            <a:r>
              <a:rPr lang="zh-CN" altLang="en-US" dirty="0"/>
              <a:t>开发</a:t>
            </a:r>
            <a:endParaRPr lang="en-US" altLang="zh-CN" dirty="0"/>
          </a:p>
          <a:p>
            <a:pPr lvl="1"/>
            <a:r>
              <a:rPr lang="en-US" altLang="zh-CN" dirty="0"/>
              <a:t>.NET </a:t>
            </a:r>
            <a:r>
              <a:rPr lang="zh-CN" altLang="en-US" dirty="0"/>
              <a:t>桌面开发，</a:t>
            </a:r>
            <a:r>
              <a:rPr lang="en-US" altLang="zh-CN" dirty="0"/>
              <a:t>C++ </a:t>
            </a:r>
            <a:r>
              <a:rPr lang="zh-CN" altLang="en-US" dirty="0"/>
              <a:t>桌面开发</a:t>
            </a:r>
            <a:r>
              <a:rPr lang="en-US" altLang="zh-CN" dirty="0"/>
              <a:t>, </a:t>
            </a:r>
            <a:r>
              <a:rPr lang="zh-CN" altLang="en-US" dirty="0"/>
              <a:t>通用 </a:t>
            </a:r>
            <a:r>
              <a:rPr lang="en-US" altLang="zh-CN" dirty="0"/>
              <a:t>Windows </a:t>
            </a:r>
            <a:r>
              <a:rPr lang="zh-CN" altLang="en-US" dirty="0"/>
              <a:t>平台开发，</a:t>
            </a:r>
            <a:r>
              <a:rPr lang="en-US" altLang="zh-CN" dirty="0"/>
              <a:t>C++ </a:t>
            </a:r>
            <a:r>
              <a:rPr lang="zh-CN" altLang="en-US" dirty="0"/>
              <a:t>移动开发</a:t>
            </a:r>
            <a:endParaRPr lang="en-US" altLang="zh-CN" dirty="0"/>
          </a:p>
          <a:p>
            <a:pPr lvl="1"/>
            <a:r>
              <a:rPr lang="en-US" altLang="zh-CN" dirty="0"/>
              <a:t>C++ </a:t>
            </a:r>
            <a:r>
              <a:rPr lang="zh-CN" altLang="en-US" dirty="0"/>
              <a:t>游戏开发</a:t>
            </a:r>
          </a:p>
          <a:p>
            <a:r>
              <a:rPr lang="zh-CN" altLang="en-US" dirty="0"/>
              <a:t>    添加“使用</a:t>
            </a:r>
            <a:r>
              <a:rPr lang="en-US" altLang="zh-CN" dirty="0"/>
              <a:t>C++</a:t>
            </a:r>
            <a:r>
              <a:rPr lang="zh-CN" altLang="en-US" dirty="0"/>
              <a:t>的</a:t>
            </a:r>
            <a:r>
              <a:rPr lang="en-US" altLang="zh-CN" dirty="0"/>
              <a:t>Linux</a:t>
            </a:r>
            <a:r>
              <a:rPr lang="zh-CN" altLang="en-US" dirty="0"/>
              <a:t>开发”</a:t>
            </a:r>
            <a:endParaRPr lang="en-US" altLang="zh-CN" dirty="0"/>
          </a:p>
          <a:p>
            <a:r>
              <a:rPr lang="zh-CN" altLang="en-US" dirty="0"/>
              <a:t>    添加 </a:t>
            </a:r>
            <a:r>
              <a:rPr lang="en-US" altLang="zh-CN" dirty="0"/>
              <a:t>MFC </a:t>
            </a:r>
            <a:r>
              <a:rPr lang="zh-CN" altLang="en-US" dirty="0"/>
              <a:t>支持</a:t>
            </a:r>
          </a:p>
          <a:p>
            <a:r>
              <a:rPr lang="zh-CN" altLang="en-US" dirty="0"/>
              <a:t>    添加英语语言包</a:t>
            </a:r>
            <a:r>
              <a:rPr lang="en-US" altLang="zh-CN" dirty="0"/>
              <a:t>, </a:t>
            </a:r>
            <a:r>
              <a:rPr lang="zh-CN" altLang="en-US" dirty="0"/>
              <a:t>建议安装完成后将界面设置为英语</a:t>
            </a:r>
            <a:endParaRPr lang="en-US" altLang="zh-CN" dirty="0"/>
          </a:p>
          <a:p>
            <a:r>
              <a:rPr lang="en-US" altLang="zh-CN" dirty="0"/>
              <a:t>    </a:t>
            </a:r>
            <a:r>
              <a:rPr lang="zh-CN" altLang="en-US" dirty="0"/>
              <a:t>升级到最新版本 </a:t>
            </a:r>
            <a:r>
              <a:rPr lang="en-US" altLang="zh-CN" dirty="0"/>
              <a:t>17.3.2</a:t>
            </a:r>
            <a:endParaRPr lang="zh-CN" altLang="en-US" dirty="0"/>
          </a:p>
          <a:p>
            <a:r>
              <a:rPr lang="zh-CN" altLang="en-US" dirty="0"/>
              <a:t>    更新 </a:t>
            </a:r>
            <a:r>
              <a:rPr lang="en-US" altLang="zh-CN" dirty="0"/>
              <a:t>.NET </a:t>
            </a:r>
            <a:r>
              <a:rPr lang="zh-CN" altLang="en-US" dirty="0"/>
              <a:t>到最新版本</a:t>
            </a:r>
          </a:p>
        </p:txBody>
      </p:sp>
      <p:sp>
        <p:nvSpPr>
          <p:cNvPr id="4" name="矩形 3"/>
          <p:cNvSpPr/>
          <p:nvPr/>
        </p:nvSpPr>
        <p:spPr>
          <a:xfrm>
            <a:off x="4223792" y="4977467"/>
            <a:ext cx="4572000" cy="39574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800" dirty="0"/>
              <a:t>https://www.microsoft.com/net/download</a:t>
            </a:r>
            <a:endParaRPr lang="zh-CN" altLang="en-US" sz="1800" dirty="0"/>
          </a:p>
        </p:txBody>
      </p:sp>
      <p:sp>
        <p:nvSpPr>
          <p:cNvPr id="5" name="矩形 4"/>
          <p:cNvSpPr/>
          <p:nvPr/>
        </p:nvSpPr>
        <p:spPr>
          <a:xfrm>
            <a:off x="4007768" y="4646410"/>
            <a:ext cx="3560837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/>
              <a:t>Help =&gt; Check for Update</a:t>
            </a:r>
            <a:endParaRPr lang="zh-CN" altLang="en-US" sz="1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463593"/>
            <a:ext cx="8675934" cy="593081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1982" y="818858"/>
            <a:ext cx="8321656" cy="56886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FE37FC-40CB-460B-9EBC-141B22A193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185" y="1588002"/>
            <a:ext cx="3857143" cy="492380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2351CB8-990A-4487-A11E-7C57B862127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C04712-5F61-4BC3-8EE7-6ACD7A000A7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 Qt Visual Studio Tools</a:t>
            </a:r>
          </a:p>
          <a:p>
            <a:r>
              <a:rPr lang="en-US" altLang="zh-CN" dirty="0"/>
              <a:t>  Windows App SDK / </a:t>
            </a:r>
            <a:r>
              <a:rPr lang="en-US" altLang="zh-CN" dirty="0" err="1"/>
              <a:t>WinUI</a:t>
            </a:r>
            <a:r>
              <a:rPr lang="en-US" altLang="zh-CN" dirty="0"/>
              <a:t> 3.0: C++/WinRT, C#/WinRT</a:t>
            </a:r>
          </a:p>
          <a:p>
            <a:r>
              <a:rPr lang="en-US" altLang="zh-CN" dirty="0"/>
              <a:t>  Windows Template Studio</a:t>
            </a:r>
          </a:p>
          <a:p>
            <a:r>
              <a:rPr lang="en-US" altLang="zh-CN" dirty="0"/>
              <a:t>  Visual Studio </a:t>
            </a:r>
            <a:r>
              <a:rPr lang="en-US" altLang="zh-CN" dirty="0" err="1"/>
              <a:t>IntelliCode</a:t>
            </a:r>
            <a:endParaRPr lang="en-US" altLang="zh-CN" dirty="0"/>
          </a:p>
          <a:p>
            <a:r>
              <a:rPr lang="en-US" altLang="zh-CN" dirty="0"/>
              <a:t>  Microsoft Visual Studio Installer Projects</a:t>
            </a:r>
          </a:p>
          <a:p>
            <a:r>
              <a:rPr lang="en-US" altLang="zh-CN" dirty="0"/>
              <a:t>  python</a:t>
            </a:r>
          </a:p>
          <a:p>
            <a:r>
              <a:rPr lang="en-US" altLang="zh-CN" dirty="0"/>
              <a:t>  Markdown Editor V2</a:t>
            </a:r>
          </a:p>
          <a:p>
            <a:r>
              <a:rPr lang="en-US" altLang="zh-CN" dirty="0"/>
              <a:t>  </a:t>
            </a:r>
            <a:r>
              <a:rPr lang="en-US" altLang="zh-CN" dirty="0" err="1"/>
              <a:t>Github</a:t>
            </a:r>
            <a:r>
              <a:rPr lang="en-US" altLang="zh-CN" dirty="0"/>
              <a:t> </a:t>
            </a:r>
            <a:r>
              <a:rPr lang="en-US" altLang="zh-CN" dirty="0" err="1"/>
              <a:t>CoPilot</a:t>
            </a:r>
            <a:endParaRPr lang="en-US" altLang="zh-CN" dirty="0"/>
          </a:p>
          <a:p>
            <a:r>
              <a:rPr lang="en-US" altLang="zh-CN" dirty="0"/>
              <a:t>  Live Share 2022</a:t>
            </a:r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B6419C-09C2-4FD8-BEF0-EC5B956213E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工具及开发流程</a:t>
            </a:r>
          </a:p>
        </p:txBody>
      </p:sp>
      <p:sp>
        <p:nvSpPr>
          <p:cNvPr id="5" name="内容占位符 1">
            <a:extLst>
              <a:ext uri="{FF2B5EF4-FFF2-40B4-BE49-F238E27FC236}">
                <a16:creationId xmlns:a16="http://schemas.microsoft.com/office/drawing/2014/main" id="{AF31029C-4406-41D1-A852-9AFB97A2F6D8}"/>
              </a:ext>
            </a:extLst>
          </p:cNvPr>
          <p:cNvSpPr txBox="1">
            <a:spLocks/>
          </p:cNvSpPr>
          <p:nvPr/>
        </p:nvSpPr>
        <p:spPr bwMode="auto">
          <a:xfrm>
            <a:off x="4871864" y="4581129"/>
            <a:ext cx="6130628" cy="1730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CN" altLang="en-US" sz="2400" kern="0" dirty="0">
                <a:solidFill>
                  <a:schemeClr val="accent2">
                    <a:lumMod val="50000"/>
                  </a:schemeClr>
                </a:solidFill>
              </a:rPr>
              <a:t>安装步骤：</a:t>
            </a: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 Tools =&gt; Extensions and Updates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在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Online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中搜索要安装的扩展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 点击下载安装（完成后需要重启</a:t>
            </a:r>
            <a:r>
              <a:rPr lang="en-US" altLang="zh-CN" sz="2000" b="0" kern="0" dirty="0">
                <a:solidFill>
                  <a:schemeClr val="accent2">
                    <a:lumMod val="50000"/>
                  </a:schemeClr>
                </a:solidFill>
              </a:rPr>
              <a:t>VS</a:t>
            </a:r>
            <a:r>
              <a:rPr lang="zh-CN" altLang="en-US" sz="2000" b="0" kern="0" dirty="0">
                <a:solidFill>
                  <a:schemeClr val="accent2">
                    <a:lumMod val="50000"/>
                  </a:schemeClr>
                </a:solidFill>
              </a:rPr>
              <a:t>）</a:t>
            </a:r>
            <a:endParaRPr lang="en-US" altLang="zh-CN" sz="20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kern="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E6F9466-EE9F-4FE2-A9B8-D59406D30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Visual Studio Community 2022 extensions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863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编程语言</a:t>
            </a:r>
            <a:endParaRPr lang="en-US" altLang="zh-CN" sz="3200" dirty="0"/>
          </a:p>
          <a:p>
            <a:r>
              <a:rPr lang="zh-CN" altLang="en-US" sz="3200" dirty="0"/>
              <a:t> 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编程语言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22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0819AC99-43FD-492F-A475-606FE339D40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</a:t>
            </a:r>
            <a:r>
              <a:rPr lang="zh-CN" altLang="en-US" dirty="0"/>
              <a:t>编程语言的选择</a:t>
            </a:r>
          </a:p>
        </p:txBody>
      </p:sp>
      <p:sp>
        <p:nvSpPr>
          <p:cNvPr id="5" name="矩形 4"/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多多动手练习是学习本课程的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唯一诀窍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79576" y="4437112"/>
            <a:ext cx="7570470" cy="70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开发效率与运行效率常常是一对矛盾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3B18954-8111-479A-B2BF-DFBC132A934C}"/>
              </a:ext>
            </a:extLst>
          </p:cNvPr>
          <p:cNvSpPr/>
          <p:nvPr/>
        </p:nvSpPr>
        <p:spPr>
          <a:xfrm>
            <a:off x="6600056" y="1218788"/>
            <a:ext cx="5424264" cy="565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28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托管代码、托管数据和托管类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E18D8E-21E2-4338-9C09-21EF9C4CECE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B960A40-5741-444E-BC80-2F55C1723403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在</a:t>
            </a:r>
            <a:r>
              <a:rPr lang="en-US" altLang="zh-CN" dirty="0"/>
              <a:t>Visual Studio</a:t>
            </a:r>
            <a:r>
              <a:rPr lang="zh-CN" altLang="en-US" dirty="0"/>
              <a:t>提供的各种语言工具中，只有用</a:t>
            </a:r>
            <a:r>
              <a:rPr lang="en-US" altLang="zh-CN" dirty="0"/>
              <a:t>Visual C++</a:t>
            </a:r>
            <a:r>
              <a:rPr lang="zh-CN" altLang="en-US" dirty="0"/>
              <a:t>才能编写传统的</a:t>
            </a:r>
            <a:r>
              <a:rPr lang="en-US" altLang="zh-CN" dirty="0"/>
              <a:t>Windows</a:t>
            </a:r>
            <a:r>
              <a:rPr lang="zh-CN" altLang="en-US" dirty="0"/>
              <a:t>应用程序。</a:t>
            </a:r>
            <a:r>
              <a:rPr lang="en-US" altLang="zh-CN" dirty="0"/>
              <a:t>VC</a:t>
            </a:r>
            <a:r>
              <a:rPr lang="zh-CN" altLang="en-US" dirty="0"/>
              <a:t>也是</a:t>
            </a:r>
            <a:r>
              <a:rPr lang="en-US" altLang="zh-CN" dirty="0"/>
              <a:t>VS</a:t>
            </a:r>
            <a:r>
              <a:rPr lang="zh-CN" altLang="en-US" dirty="0"/>
              <a:t>中唯一的一种可以同时</a:t>
            </a:r>
            <a:r>
              <a:rPr lang="en-US" altLang="zh-CN" dirty="0"/>
              <a:t>[</a:t>
            </a:r>
            <a:r>
              <a:rPr lang="zh-CN" altLang="en-US" dirty="0"/>
              <a:t>混合</a:t>
            </a:r>
            <a:r>
              <a:rPr lang="en-US" altLang="zh-CN" dirty="0"/>
              <a:t>]</a:t>
            </a:r>
            <a:r>
              <a:rPr lang="zh-CN" altLang="en-US" dirty="0"/>
              <a:t>编写非托管（</a:t>
            </a:r>
            <a:r>
              <a:rPr lang="en-US" altLang="zh-CN" dirty="0"/>
              <a:t>API</a:t>
            </a:r>
            <a:r>
              <a:rPr lang="zh-CN" altLang="en-US" dirty="0"/>
              <a:t>与</a:t>
            </a:r>
            <a:r>
              <a:rPr lang="en-US" altLang="zh-CN" dirty="0"/>
              <a:t>MFC/ATL</a:t>
            </a:r>
            <a:r>
              <a:rPr lang="zh-CN" altLang="en-US" dirty="0"/>
              <a:t>）程序和托管（</a:t>
            </a:r>
            <a:r>
              <a:rPr lang="en-US" altLang="zh-CN" dirty="0"/>
              <a:t>.NET</a:t>
            </a:r>
            <a:r>
              <a:rPr lang="zh-CN" altLang="en-US" dirty="0"/>
              <a:t>）程序的工具，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VS</a:t>
            </a:r>
            <a:r>
              <a:rPr lang="zh-CN" altLang="en-US" dirty="0"/>
              <a:t>中的其他语言工具（如</a:t>
            </a:r>
            <a:r>
              <a:rPr lang="en-US" altLang="zh-CN" dirty="0"/>
              <a:t>C#</a:t>
            </a:r>
            <a:r>
              <a:rPr lang="zh-CN" altLang="en-US" dirty="0"/>
              <a:t>、</a:t>
            </a:r>
            <a:r>
              <a:rPr lang="en-US" altLang="zh-CN" dirty="0"/>
              <a:t>VB</a:t>
            </a:r>
            <a:r>
              <a:rPr lang="zh-CN" altLang="en-US" dirty="0"/>
              <a:t>和</a:t>
            </a:r>
            <a:r>
              <a:rPr lang="en-US" altLang="zh-CN" dirty="0"/>
              <a:t>F# </a:t>
            </a:r>
            <a:r>
              <a:rPr lang="zh-CN" altLang="en-US" dirty="0"/>
              <a:t>等）则只能编写</a:t>
            </a:r>
            <a:r>
              <a:rPr lang="en-US" altLang="zh-CN" dirty="0"/>
              <a:t>.NET</a:t>
            </a:r>
            <a:r>
              <a:rPr lang="zh-CN" altLang="en-US" dirty="0"/>
              <a:t>环境下的托管程序</a:t>
            </a:r>
          </a:p>
          <a:p>
            <a:r>
              <a:rPr lang="zh-CN" altLang="en-US" dirty="0"/>
              <a:t>  本课程使用 </a:t>
            </a:r>
            <a:r>
              <a:rPr lang="en-US" altLang="zh-CN" dirty="0"/>
              <a:t>C++, C# </a:t>
            </a:r>
            <a:r>
              <a:rPr lang="zh-CN" altLang="en-US" dirty="0"/>
              <a:t>及 </a:t>
            </a:r>
            <a:r>
              <a:rPr lang="en-US" altLang="zh-CN" dirty="0"/>
              <a:t>python </a:t>
            </a:r>
            <a:r>
              <a:rPr lang="zh-CN" altLang="en-US" dirty="0"/>
              <a:t>来进行教学</a:t>
            </a:r>
            <a:r>
              <a:rPr lang="en-US" altLang="zh-CN" dirty="0"/>
              <a:t>, </a:t>
            </a:r>
            <a:r>
              <a:rPr lang="zh-CN" altLang="en-US" dirty="0"/>
              <a:t>并推荐 </a:t>
            </a:r>
            <a:r>
              <a:rPr lang="en-US" altLang="zh-CN" dirty="0"/>
              <a:t>node.js</a:t>
            </a:r>
          </a:p>
          <a:p>
            <a:r>
              <a:rPr lang="en-US" altLang="zh-CN" dirty="0"/>
              <a:t>  </a:t>
            </a:r>
            <a:r>
              <a:rPr lang="zh-CN" altLang="en-US" dirty="0"/>
              <a:t>参考阅读材料 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https://docs.microsoft.com/en-us/windows/apps/desktop/choose-your-platform</a:t>
            </a:r>
          </a:p>
          <a:p>
            <a:pPr marL="0" indent="0">
              <a:buNone/>
            </a:pPr>
            <a:r>
              <a:rPr lang="en-US" altLang="zh-CN" sz="1600" dirty="0"/>
              <a:t>https://docs.microsoft.com/en-us/windows/apps/desktop/#choose-your-app-type</a:t>
            </a:r>
          </a:p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建议自学或选修 </a:t>
            </a:r>
            <a:r>
              <a:rPr lang="en-US" altLang="zh-CN" dirty="0"/>
              <a:t>Python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对比熟悉的语言快速入门（如 </a:t>
            </a:r>
            <a:r>
              <a:rPr lang="en-US" altLang="zh-CN" dirty="0"/>
              <a:t>C++ </a:t>
            </a:r>
            <a:r>
              <a:rPr lang="zh-CN" altLang="en-US" dirty="0"/>
              <a:t>程序员学 </a:t>
            </a:r>
            <a:r>
              <a:rPr lang="en-US" altLang="zh-CN" dirty="0"/>
              <a:t>Python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  在人工智能算法特别是深度强化学习研究领域有着优良的生态环境</a:t>
            </a:r>
          </a:p>
          <a:p>
            <a:r>
              <a:rPr lang="zh-CN" altLang="en-US" dirty="0"/>
              <a:t>  适合做算法研究、大数据分析</a:t>
            </a:r>
            <a:endParaRPr lang="en-US" altLang="zh-CN" dirty="0"/>
          </a:p>
          <a:p>
            <a:r>
              <a:rPr lang="zh-CN" altLang="en-US" dirty="0"/>
              <a:t>  </a:t>
            </a:r>
            <a:r>
              <a:rPr lang="en-US" altLang="zh-CN" dirty="0"/>
              <a:t>VS </a:t>
            </a:r>
            <a:r>
              <a:rPr lang="zh-CN" altLang="en-US" dirty="0"/>
              <a:t>对 </a:t>
            </a:r>
            <a:r>
              <a:rPr lang="en-US" altLang="zh-CN" dirty="0"/>
              <a:t>Python </a:t>
            </a:r>
            <a:r>
              <a:rPr lang="zh-CN" altLang="en-US" dirty="0"/>
              <a:t>有非常好的支持，入门容易</a:t>
            </a:r>
            <a:endParaRPr lang="en-US" altLang="zh-CN" dirty="0"/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msys2: https://gitee.com/principlewindows/vsMem/blob/master/tools/msys2.md</a:t>
            </a:r>
          </a:p>
          <a:p>
            <a:pPr lvl="1"/>
            <a:r>
              <a:rPr lang="zh-CN" altLang="en-US" dirty="0"/>
              <a:t>安装 </a:t>
            </a:r>
            <a:r>
              <a:rPr lang="en-US" altLang="zh-CN" dirty="0"/>
              <a:t>anaconda: https://gitee.com/industry-ai/pyMem/blob/master/anaconda.md</a:t>
            </a:r>
          </a:p>
          <a:p>
            <a:pPr lvl="1"/>
            <a:r>
              <a:rPr lang="zh-CN" altLang="en-US" dirty="0"/>
              <a:t>学会在 </a:t>
            </a:r>
            <a:r>
              <a:rPr lang="en-US" altLang="zh-CN" dirty="0"/>
              <a:t>vs </a:t>
            </a:r>
            <a:r>
              <a:rPr lang="zh-CN" altLang="en-US" dirty="0"/>
              <a:t>中为 </a:t>
            </a:r>
            <a:r>
              <a:rPr lang="en-US" altLang="zh-CN" dirty="0"/>
              <a:t>python </a:t>
            </a:r>
            <a:r>
              <a:rPr lang="zh-CN" altLang="en-US" dirty="0"/>
              <a:t>项目创建环境 </a:t>
            </a:r>
            <a:r>
              <a:rPr lang="en-US" altLang="zh-CN" dirty="0"/>
              <a:t>create environment</a:t>
            </a:r>
            <a:r>
              <a:rPr lang="zh-CN" altLang="en-US" dirty="0"/>
              <a:t>，学会激活环境</a:t>
            </a:r>
            <a:endParaRPr lang="en-US" altLang="zh-CN" dirty="0"/>
          </a:p>
          <a:p>
            <a:pPr lvl="1"/>
            <a:r>
              <a:rPr lang="zh-CN" altLang="en-US" dirty="0"/>
              <a:t>如果对人工智能感兴趣，学会安装 </a:t>
            </a:r>
            <a:r>
              <a:rPr lang="en-US" altLang="zh-CN" dirty="0" err="1"/>
              <a:t>pytorch</a:t>
            </a:r>
            <a:r>
              <a:rPr lang="en-US" altLang="zh-CN" dirty="0"/>
              <a:t>, gym </a:t>
            </a:r>
            <a:r>
              <a:rPr lang="zh-CN" altLang="en-US" dirty="0"/>
              <a:t>等，参见： </a:t>
            </a:r>
            <a:r>
              <a:rPr lang="en-US" altLang="zh-CN" dirty="0"/>
              <a:t>https://gitee.com/principlewindows/vsMem/blob/master/coding/python/pytorch.md https://gitee.com/principlewindows/vsMem/blob/master/coding/python/gym.md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DCD271-62B0-4698-9E74-133FEB81E8C7}"/>
              </a:ext>
            </a:extLst>
          </p:cNvPr>
          <p:cNvSpPr/>
          <p:nvPr/>
        </p:nvSpPr>
        <p:spPr>
          <a:xfrm>
            <a:off x="2495600" y="5085184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世界在快速迈向智能的时代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应该熟练掌握该领域的基本武器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992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99B31F-91CF-46CE-9DD4-6827841400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建议选修 </a:t>
            </a:r>
            <a:r>
              <a:rPr lang="en-US" altLang="zh-CN" dirty="0"/>
              <a:t>C++</a:t>
            </a:r>
            <a:r>
              <a:rPr lang="zh-CN" altLang="en-US" dirty="0"/>
              <a:t>及 </a:t>
            </a:r>
            <a:r>
              <a:rPr lang="en-US" altLang="zh-CN" dirty="0"/>
              <a:t>C# </a:t>
            </a:r>
            <a:r>
              <a:rPr lang="zh-CN" altLang="en-US" dirty="0"/>
              <a:t>课程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B558403-07E3-4E29-9281-A1A0CF078685}"/>
              </a:ext>
            </a:extLst>
          </p:cNvPr>
          <p:cNvSpPr txBox="1"/>
          <p:nvPr/>
        </p:nvSpPr>
        <p:spPr>
          <a:xfrm>
            <a:off x="6911617" y="1628800"/>
            <a:ext cx="5256584" cy="1168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C++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越来越精英化 </a:t>
            </a:r>
            <a:r>
              <a:rPr lang="zh-CN" altLang="en-US" sz="1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远离生产专注研发</a:t>
            </a:r>
            <a:endParaRPr lang="en-US" altLang="zh-CN" sz="1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C# 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是高效率的生产语言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D6941C-7F2E-4D19-BDC0-B659E495AF4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17F511F-85A4-4EFF-BEBC-6E97C657C500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随着计算智能的进步 </a:t>
            </a:r>
            <a:r>
              <a:rPr lang="en-US" altLang="zh-CN" dirty="0"/>
              <a:t>C++ </a:t>
            </a:r>
            <a:r>
              <a:rPr lang="zh-CN" altLang="en-US" dirty="0"/>
              <a:t>大有用武之地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C# </a:t>
            </a:r>
            <a:r>
              <a:rPr lang="zh-CN" altLang="en-US" dirty="0"/>
              <a:t>是本课程的先修课程，建议选修或自学</a:t>
            </a:r>
          </a:p>
          <a:p>
            <a:r>
              <a:rPr lang="zh-CN" altLang="en-US" dirty="0"/>
              <a:t>  逐步熟练掌握 </a:t>
            </a:r>
            <a:r>
              <a:rPr lang="en-US" altLang="zh-CN" dirty="0"/>
              <a:t>XAML</a:t>
            </a:r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F489D-E1FE-4357-A284-E005544EA914}"/>
              </a:ext>
            </a:extLst>
          </p:cNvPr>
          <p:cNvSpPr txBox="1"/>
          <p:nvPr/>
        </p:nvSpPr>
        <p:spPr>
          <a:xfrm>
            <a:off x="1087481" y="4365104"/>
            <a:ext cx="10017037" cy="6305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Create a C++ extension for Python</a:t>
            </a:r>
          </a:p>
          <a:p>
            <a:pPr algn="l"/>
            <a:r>
              <a:rPr lang="en-US" altLang="zh-CN" sz="14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https://docs.microsoft.com/en-us/visualstudio/python/working-with-c-cpp-python-in-visual-studio?view=vs-2022</a:t>
            </a:r>
            <a:endParaRPr lang="zh-CN" altLang="en-US" sz="14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008222734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0" y="174928"/>
            <a:ext cx="3517258" cy="1027366"/>
          </a:xfrm>
        </p:spPr>
        <p:txBody>
          <a:bodyPr>
            <a:normAutofit/>
          </a:bodyPr>
          <a:lstStyle/>
          <a:p>
            <a:pPr lvl="0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new tech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future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考试复习请以课本为线索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en-US" altLang="zh-CN" sz="4400" dirty="0"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latin typeface="华文行楷" charset="0"/>
                <a:ea typeface="华文行楷" charset="0"/>
              </a:rPr>
              <a:t>classic</a:t>
            </a:r>
            <a:endParaRPr lang="zh-CN" altLang="en-US" sz="4400" dirty="0"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latin typeface="华文行楷" charset="0"/>
              <a:ea typeface="华文行楷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71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083CB889-864A-48B4-A20B-3444EFBE5E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BDA9855D-7D78-437D-BD78-790FC97E081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" fill="hold"/>
                                        <p:tgtEl>
                                          <p:spTgt spid="4">
                                            <p:graphicEl>
                                              <a:dgm id="{BDA2664F-D760-4676-988D-9DECE8C71CC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" fill="hold"/>
                                        <p:tgtEl>
                                          <p:spTgt spid="4">
                                            <p:graphicEl>
                                              <a:dgm id="{F907B27B-B246-4928-AC93-8A19B8E86A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" fill="hold"/>
                                        <p:tgtEl>
                                          <p:spTgt spid="4">
                                            <p:graphicEl>
                                              <a:dgm id="{7FE62E54-E85F-4DBB-997F-689B5CDFD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fill="hold"/>
                                        <p:tgtEl>
                                          <p:spTgt spid="4">
                                            <p:graphicEl>
                                              <a:dgm id="{34905F94-283E-4E2E-B949-4A5102C3F2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" fill="hold"/>
                                        <p:tgtEl>
                                          <p:spTgt spid="4">
                                            <p:graphicEl>
                                              <a:dgm id="{9D48952A-8DE3-45EB-8CB6-5152C3B3C5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" fill="hold"/>
                                        <p:tgtEl>
                                          <p:spTgt spid="4">
                                            <p:graphicEl>
                                              <a:dgm id="{4A90FFE2-DE88-4B0D-886D-0593F18265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" fill="hold"/>
                                        <p:tgtEl>
                                          <p:spTgt spid="4">
                                            <p:graphicEl>
                                              <a:dgm id="{FBC026BE-7CB9-4486-AAD6-ED1AA59A4D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" fill="hold"/>
                                        <p:tgtEl>
                                          <p:spTgt spid="4">
                                            <p:graphicEl>
                                              <a:dgm id="{E8B453A4-10D1-497E-82A0-9CF5B372D7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91A1B2F-415B-4EEA-AB96-7907B7E81FD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编程模型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964B09-7472-4786-8B3B-C8DE28B2093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homework: surf the following web pages  </a:t>
            </a:r>
          </a:p>
          <a:p>
            <a:pPr marL="0" indent="0">
              <a:buNone/>
            </a:pPr>
            <a:r>
              <a:rPr lang="en-US" altLang="zh-CN" sz="1400" dirty="0"/>
              <a:t>https://docs.microsoft.com/en-us/windows/desktop/rpc/the-programming-model</a:t>
            </a:r>
          </a:p>
          <a:p>
            <a:pPr marL="0" indent="0">
              <a:buNone/>
            </a:pPr>
            <a:r>
              <a:rPr lang="en-US" altLang="zh-CN" sz="1400" dirty="0"/>
              <a:t>http://programmingexamples.wikidot.com/windows-programming-model     </a:t>
            </a:r>
          </a:p>
          <a:p>
            <a:r>
              <a:rPr lang="en-US" altLang="zh-CN" dirty="0"/>
              <a:t> Windows </a:t>
            </a:r>
            <a:r>
              <a:rPr lang="zh-CN" altLang="en-US" dirty="0"/>
              <a:t>编程模型随着技术的进步动态改变形成中，不同的计算环境及不同的软件环境下形成不同的编程模型，云计算快速普及的时代 </a:t>
            </a:r>
            <a:r>
              <a:rPr lang="en-US" altLang="zh-CN" dirty="0"/>
              <a:t>MS </a:t>
            </a:r>
            <a:r>
              <a:rPr lang="zh-CN" altLang="en-US" dirty="0"/>
              <a:t>现在主推 </a:t>
            </a:r>
            <a:r>
              <a:rPr lang="en-US" altLang="zh-CN" dirty="0"/>
              <a:t>Azure</a:t>
            </a:r>
          </a:p>
          <a:p>
            <a:pPr lvl="1"/>
            <a:r>
              <a:rPr lang="en-US" altLang="zh-CN" dirty="0"/>
              <a:t>https://azure.microsoft.com/zh-cn/overview/what-is-azure/</a:t>
            </a:r>
          </a:p>
          <a:p>
            <a:pPr lvl="1"/>
            <a:r>
              <a:rPr lang="zh-CN" altLang="en-US" dirty="0"/>
              <a:t>传统的桌面开发模式依然有市场，但在快速向云端迁移</a:t>
            </a:r>
          </a:p>
          <a:p>
            <a:pPr lvl="1"/>
            <a:r>
              <a:rPr lang="zh-CN" altLang="en-US" dirty="0"/>
              <a:t>云计算、移动计算、边缘计算、桌面计算、智能计算将群雄逐鹿</a:t>
            </a:r>
          </a:p>
          <a:p>
            <a:pPr lvl="1"/>
            <a:r>
              <a:rPr lang="en-US" altLang="zh-CN" dirty="0"/>
              <a:t>Win10/11 </a:t>
            </a:r>
            <a:r>
              <a:rPr lang="zh-CN" altLang="en-US" dirty="0"/>
              <a:t>在不断发展，各种环境下各种新的 </a:t>
            </a:r>
            <a:r>
              <a:rPr lang="en-US" altLang="zh-CN" dirty="0"/>
              <a:t>Windows </a:t>
            </a:r>
            <a:r>
              <a:rPr lang="zh-CN" altLang="en-US" dirty="0"/>
              <a:t>编程模型在逐渐形成过程中</a:t>
            </a:r>
          </a:p>
          <a:p>
            <a:pPr lvl="1"/>
            <a:r>
              <a:rPr lang="zh-CN" altLang="en-US" dirty="0"/>
              <a:t>个人看好 </a:t>
            </a:r>
            <a:r>
              <a:rPr lang="en-US" altLang="zh-CN" dirty="0"/>
              <a:t>PWA </a:t>
            </a:r>
            <a:r>
              <a:rPr lang="zh-CN" altLang="en-US" dirty="0"/>
              <a:t>的未来发展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8AD051-B79F-4DBD-AE3A-883AB2BCBB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编程语言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AD57EA9-C363-47C7-9D21-864942511117}"/>
              </a:ext>
            </a:extLst>
          </p:cNvPr>
          <p:cNvSpPr txBox="1"/>
          <p:nvPr/>
        </p:nvSpPr>
        <p:spPr>
          <a:xfrm>
            <a:off x="2028220" y="5517232"/>
            <a:ext cx="8135560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高屋建瓴，开发者应该有意识地总结所在领域的编程模型从而开阔视野</a:t>
            </a:r>
          </a:p>
        </p:txBody>
      </p:sp>
    </p:spTree>
    <p:extLst>
      <p:ext uri="{BB962C8B-B14F-4D97-AF65-F5344CB8AC3E}">
        <p14:creationId xmlns:p14="http://schemas.microsoft.com/office/powerpoint/2010/main" val="2762303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应用程序类型</a:t>
            </a:r>
            <a:endParaRPr lang="en-US" altLang="zh-CN" sz="3200" dirty="0"/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应用程序类型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9810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039CCBE-17C0-447B-8B0D-8C4D40FE6B3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应用程序类型与开发语言有一定的关系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986CED-BE84-4737-8769-4DDCAD8EC6E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10642F9-315F-4452-BBBE-945783738E3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3817640" cy="4351338"/>
          </a:xfrm>
        </p:spPr>
        <p:txBody>
          <a:bodyPr/>
          <a:lstStyle/>
          <a:p>
            <a:r>
              <a:rPr lang="en-US" altLang="zh-CN" sz="2000" dirty="0"/>
              <a:t> VC++</a:t>
            </a: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基于对话框的应用程序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单文档应用程序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多文档应用程序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基于</a:t>
            </a:r>
            <a:r>
              <a:rPr lang="en-US" altLang="zh-CN" sz="1800" kern="0" dirty="0">
                <a:solidFill>
                  <a:schemeClr val="accent2">
                    <a:lumMod val="50000"/>
                  </a:schemeClr>
                </a:solidFill>
              </a:rPr>
              <a:t>html</a:t>
            </a:r>
            <a:r>
              <a:rPr lang="zh-CN" altLang="en-US" sz="1800" kern="0" dirty="0">
                <a:solidFill>
                  <a:schemeClr val="accent2">
                    <a:lumMod val="50000"/>
                  </a:schemeClr>
                </a:solidFill>
              </a:rPr>
              <a:t>的应用程序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  <a:endParaRPr lang="en-US" altLang="zh-CN" sz="1800" kern="0" dirty="0">
              <a:solidFill>
                <a:schemeClr val="accent2">
                  <a:lumMod val="50000"/>
                </a:schemeClr>
              </a:solidFill>
            </a:endParaRPr>
          </a:p>
          <a:p>
            <a:endParaRPr lang="zh-CN" altLang="en-US" sz="2000" dirty="0"/>
          </a:p>
        </p:txBody>
      </p:sp>
      <p:sp>
        <p:nvSpPr>
          <p:cNvPr id="10" name="内容占位符 4">
            <a:extLst>
              <a:ext uri="{FF2B5EF4-FFF2-40B4-BE49-F238E27FC236}">
                <a16:creationId xmlns:a16="http://schemas.microsoft.com/office/drawing/2014/main" id="{4A2C9791-97F5-4384-B251-21F6A879CE13}"/>
              </a:ext>
            </a:extLst>
          </p:cNvPr>
          <p:cNvSpPr txBox="1">
            <a:spLocks/>
          </p:cNvSpPr>
          <p:nvPr/>
        </p:nvSpPr>
        <p:spPr bwMode="auto">
          <a:xfrm>
            <a:off x="429580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C#</a:t>
            </a:r>
          </a:p>
          <a:p>
            <a:pPr lvl="1"/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控制台应用程序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Windows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窗体应用程序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WPF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ASP.NET Web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WCF</a:t>
            </a:r>
            <a:r>
              <a:rPr lang="zh-CN" altLang="en-US" sz="1800" b="0" kern="0" dirty="0">
                <a:solidFill>
                  <a:schemeClr val="accent2">
                    <a:lumMod val="50000"/>
                  </a:schemeClr>
                </a:solidFill>
              </a:rPr>
              <a:t>服务应用程序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11" name="内容占位符 4">
            <a:extLst>
              <a:ext uri="{FF2B5EF4-FFF2-40B4-BE49-F238E27FC236}">
                <a16:creationId xmlns:a16="http://schemas.microsoft.com/office/drawing/2014/main" id="{C1F11CA1-79D4-4F06-B932-B72C8967F891}"/>
              </a:ext>
            </a:extLst>
          </p:cNvPr>
          <p:cNvSpPr txBox="1">
            <a:spLocks/>
          </p:cNvSpPr>
          <p:nvPr/>
        </p:nvSpPr>
        <p:spPr bwMode="auto">
          <a:xfrm>
            <a:off x="8256240" y="1825626"/>
            <a:ext cx="381764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000" b="0" kern="0" dirty="0"/>
              <a:t> Python</a:t>
            </a: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Command-line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Classifier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Clustering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Regression</a:t>
            </a:r>
            <a:endParaRPr lang="zh-CN" altLang="en-US" sz="1800" b="0" kern="0" dirty="0">
              <a:solidFill>
                <a:schemeClr val="accent2">
                  <a:lumMod val="50000"/>
                </a:schemeClr>
              </a:solidFill>
            </a:endParaRPr>
          </a:p>
          <a:p>
            <a:pPr lvl="1"/>
            <a:r>
              <a:rPr lang="en-US" altLang="zh-CN" sz="1800" b="0" kern="0" dirty="0">
                <a:solidFill>
                  <a:schemeClr val="accent2">
                    <a:lumMod val="50000"/>
                  </a:schemeClr>
                </a:solidFill>
              </a:rPr>
              <a:t>……</a:t>
            </a:r>
          </a:p>
          <a:p>
            <a:endParaRPr lang="zh-CN" altLang="en-US" sz="2000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45A68D-DF7A-4353-9014-93211E29646F}"/>
              </a:ext>
            </a:extLst>
          </p:cNvPr>
          <p:cNvSpPr txBox="1"/>
          <p:nvPr/>
        </p:nvSpPr>
        <p:spPr>
          <a:xfrm>
            <a:off x="1701671" y="5517232"/>
            <a:ext cx="8788688" cy="4303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发展到今天其应用程序类型种类众多，这里罗列的部分为考试需要</a:t>
            </a:r>
          </a:p>
        </p:txBody>
      </p:sp>
    </p:spTree>
    <p:extLst>
      <p:ext uri="{BB962C8B-B14F-4D97-AF65-F5344CB8AC3E}">
        <p14:creationId xmlns:p14="http://schemas.microsoft.com/office/powerpoint/2010/main" val="1408742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170" y="1928438"/>
            <a:ext cx="9008150" cy="455103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E25E7A-8798-49F8-A3DA-4B881F36485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FA7E5D7-CFA9-4212-9BCA-76F422BA73D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E0125C9-745C-41A1-8BD0-237C2D402D7D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40768"/>
            <a:ext cx="10515600" cy="4836196"/>
          </a:xfrm>
        </p:spPr>
        <p:txBody>
          <a:bodyPr/>
          <a:lstStyle/>
          <a:p>
            <a:r>
              <a:rPr lang="zh-CN" altLang="en-US" dirty="0"/>
              <a:t>  安装</a:t>
            </a:r>
            <a:r>
              <a:rPr lang="en-US" altLang="zh-CN" dirty="0"/>
              <a:t>MFC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48650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1664" y="1936913"/>
            <a:ext cx="6704859" cy="446769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7A506CC-295A-4CA6-8493-FD8C12E859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555DC74F-27E1-479A-9B6A-8292C8024D71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9F5FA5-8008-44F4-B87B-AC65B794BD7B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308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76" y="1814692"/>
            <a:ext cx="5961842" cy="465870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A38D14C-AC8B-4D27-8C5E-C5E8C330D366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203C2AB-B832-4938-A47F-1005437FC0D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4E279C-10B7-4888-9D7F-F4EDDAF0E34C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12776"/>
            <a:ext cx="10515600" cy="4764188"/>
          </a:xfrm>
        </p:spPr>
        <p:txBody>
          <a:bodyPr/>
          <a:lstStyle/>
          <a:p>
            <a:r>
              <a:rPr lang="en-US" altLang="zh-CN" dirty="0"/>
              <a:t> File =&gt; new =&gt; Project =&gt; C++ =&gt; Windows =&gt; MFC App </a:t>
            </a:r>
          </a:p>
          <a:p>
            <a:r>
              <a:rPr lang="zh-CN" altLang="en-US" dirty="0"/>
              <a:t> </a:t>
            </a:r>
            <a:r>
              <a:rPr lang="en-US" altLang="zh-CN" dirty="0"/>
              <a:t>MFC Application =&gt; Dialog based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97459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04" y="1124744"/>
            <a:ext cx="9144000" cy="51435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B1E3D82A-02A5-428E-81F7-32113B3DA4D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4902162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016" y="2060794"/>
            <a:ext cx="7056784" cy="450206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6B94E7-37C8-4DFA-966D-FE885205CC0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0AACF684-55E4-4146-A8CB-DF69F980D93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基于对话框的应用程序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4B628E-9BE3-494C-B773-58E8B6789B87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556792"/>
            <a:ext cx="10515600" cy="4620172"/>
          </a:xfrm>
        </p:spPr>
        <p:txBody>
          <a:bodyPr/>
          <a:lstStyle/>
          <a:p>
            <a:r>
              <a:rPr lang="en-US" altLang="zh-CN" dirty="0"/>
              <a:t> F7</a:t>
            </a:r>
            <a:r>
              <a:rPr lang="zh-CN" altLang="en-US" dirty="0"/>
              <a:t>编译 </a:t>
            </a:r>
            <a:r>
              <a:rPr lang="en-US" altLang="zh-CN" dirty="0"/>
              <a:t>=&gt; F5 start debugging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2849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342BBD2-5D89-4163-A86C-E92D21433F9E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Windows Presentation Foundation</a:t>
            </a:r>
            <a:r>
              <a:rPr lang="zh-CN" altLang="en-US" dirty="0"/>
              <a:t>，用于生成较好视觉体验的 </a:t>
            </a:r>
            <a:r>
              <a:rPr lang="en-US" altLang="zh-CN" dirty="0"/>
              <a:t>Windows </a:t>
            </a:r>
            <a:r>
              <a:rPr lang="zh-CN" altLang="en-US" dirty="0"/>
              <a:t>应用程序</a:t>
            </a:r>
          </a:p>
          <a:p>
            <a:r>
              <a:rPr lang="zh-CN" altLang="en-US" dirty="0"/>
              <a:t> 既可创建独立桌面应用程序，也可创建浏览器承载的应用程序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的核心是一个与分辨率无关并且基于向量的呈现引擎</a:t>
            </a:r>
          </a:p>
          <a:p>
            <a:r>
              <a:rPr lang="en-US" altLang="zh-CN" dirty="0"/>
              <a:t> WPF </a:t>
            </a:r>
            <a:r>
              <a:rPr lang="zh-CN" altLang="en-US" dirty="0"/>
              <a:t>包含在 </a:t>
            </a:r>
            <a:r>
              <a:rPr lang="en-US" altLang="zh-CN" dirty="0"/>
              <a:t>.NET Framework </a:t>
            </a:r>
            <a:r>
              <a:rPr lang="zh-CN" altLang="en-US" dirty="0"/>
              <a:t>中，作为 </a:t>
            </a:r>
            <a:r>
              <a:rPr lang="en-US" altLang="zh-CN" dirty="0"/>
              <a:t>.NET Framework </a:t>
            </a:r>
            <a:r>
              <a:rPr lang="zh-CN" altLang="en-US" dirty="0"/>
              <a:t>的一个子集存在，其类型大多位于 </a:t>
            </a:r>
            <a:r>
              <a:rPr lang="en-US" altLang="zh-CN" dirty="0" err="1"/>
              <a:t>System.Windows</a:t>
            </a:r>
            <a:r>
              <a:rPr lang="en-US" altLang="zh-CN" dirty="0"/>
              <a:t> </a:t>
            </a:r>
            <a:r>
              <a:rPr lang="zh-CN" altLang="en-US" dirty="0"/>
              <a:t>命名空间</a:t>
            </a:r>
          </a:p>
          <a:p>
            <a:r>
              <a:rPr lang="zh-CN" altLang="en-US" dirty="0"/>
              <a:t> 界面设计使用可扩展应用程序标记语言 </a:t>
            </a:r>
            <a:r>
              <a:rPr lang="en-US" altLang="zh-CN" dirty="0"/>
              <a:t>(XAML)</a:t>
            </a:r>
          </a:p>
          <a:p>
            <a:r>
              <a:rPr lang="zh-CN" altLang="en-US" dirty="0"/>
              <a:t> 使用 </a:t>
            </a:r>
            <a:r>
              <a:rPr lang="en-US" altLang="zh-CN" dirty="0"/>
              <a:t>C# </a:t>
            </a:r>
            <a:r>
              <a:rPr lang="zh-CN" altLang="en-US" dirty="0"/>
              <a:t>或 </a:t>
            </a:r>
            <a:r>
              <a:rPr lang="en-US" altLang="zh-CN" dirty="0"/>
              <a:t>VB </a:t>
            </a:r>
            <a:r>
              <a:rPr lang="zh-CN" altLang="en-US" dirty="0"/>
              <a:t>实例化类、设置属性、调用方法以及处理事件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C6CC8E-B61E-4356-A4D3-496525E488AB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WPF </a:t>
            </a:r>
            <a:r>
              <a:rPr lang="zh-CN" altLang="en-US" dirty="0"/>
              <a:t>应用程序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32379F-36C6-4122-9489-ED9F0CACD90E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18709730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62A668-7D51-4880-843C-E5BB977DCAA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39735"/>
            <a:ext cx="10515600" cy="4737229"/>
          </a:xfrm>
        </p:spPr>
        <p:txBody>
          <a:bodyPr/>
          <a:lstStyle/>
          <a:p>
            <a:r>
              <a:rPr lang="zh-CN" altLang="en-US" dirty="0"/>
              <a:t> 程序界面：基于</a:t>
            </a:r>
            <a:r>
              <a:rPr lang="en-US" altLang="zh-CN" dirty="0"/>
              <a:t>XML</a:t>
            </a:r>
            <a:r>
              <a:rPr lang="zh-CN" altLang="en-US" dirty="0"/>
              <a:t>的</a:t>
            </a:r>
            <a:r>
              <a:rPr lang="en-US" altLang="zh-CN" dirty="0"/>
              <a:t>XAML</a:t>
            </a:r>
            <a:r>
              <a:rPr lang="zh-CN" altLang="en-US" dirty="0"/>
              <a:t>语言定制；         程序逻辑：</a:t>
            </a:r>
            <a:r>
              <a:rPr lang="en-US" altLang="zh-CN" dirty="0"/>
              <a:t>C#</a:t>
            </a:r>
            <a:r>
              <a:rPr lang="zh-CN" altLang="en-US" dirty="0"/>
              <a:t>语言实现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WPF</a:t>
            </a:r>
            <a:r>
              <a:rPr lang="zh-CN" altLang="en-US" dirty="0"/>
              <a:t>应用程序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648" y="1849088"/>
            <a:ext cx="6685913" cy="465168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4ADE4E5-1193-445D-99FF-758FF60F76F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4251489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altLang="en-US" sz="1200" b="0" i="0" u="none" strike="noStrike" cap="none" normalizeH="0" baseline="0">
              <a:ln>
                <a:noFill/>
              </a:ln>
              <a:solidFill>
                <a:srgbClr val="00206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Introduction</a:t>
            </a:r>
          </a:p>
        </p:txBody>
      </p:sp>
    </p:spTree>
    <p:extLst>
      <p:ext uri="{BB962C8B-B14F-4D97-AF65-F5344CB8AC3E}">
        <p14:creationId xmlns:p14="http://schemas.microsoft.com/office/powerpoint/2010/main" val="24515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7A8A7-9C65-4172-B939-56FECA845F9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242" y="1825625"/>
            <a:ext cx="5685515" cy="4351338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BFCC150-00E7-42C7-93C7-1148B204AE13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应用程序类型</a:t>
            </a:r>
          </a:p>
        </p:txBody>
      </p:sp>
    </p:spTree>
    <p:extLst>
      <p:ext uri="{BB962C8B-B14F-4D97-AF65-F5344CB8AC3E}">
        <p14:creationId xmlns:p14="http://schemas.microsoft.com/office/powerpoint/2010/main" val="23628471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/>
              <a:t> 函数指针与委托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函数指针与委托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0273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函数指针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代码段的入口地址</a:t>
            </a:r>
          </a:p>
          <a:p>
            <a:pPr eaLnBrk="1" hangingPunct="1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将函数作为参数或变量使用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97F75E1-ADE7-43AD-A225-99C0112A3B2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7E6E0E3-2108-4C9C-8D17-EB6727C5AAC1}"/>
              </a:ext>
            </a:extLst>
          </p:cNvPr>
          <p:cNvSpPr txBox="1"/>
          <p:nvPr/>
        </p:nvSpPr>
        <p:spPr>
          <a:xfrm>
            <a:off x="227348" y="4540161"/>
            <a:ext cx="11737304" cy="401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https://www.codeproject.com/Articles/1160934/Asynchronous-Multicast-Delegates-in-Cplusplus</a:t>
            </a:r>
            <a:endParaRPr lang="zh-CN" altLang="en-US" sz="18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0906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8196" name="Rectangle 3"/>
          <p:cNvSpPr>
            <a:spLocks noGrp="1" noChangeArrowheads="1"/>
          </p:cNvSpPr>
          <p:nvPr>
            <p:ph idx="9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它是一个引用类型，内容是方法名称，规定了参数列表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/>
              <a:t> 它是一个类，用来定义方法的类型，使得可以将其定义的方法当作另一个方法的参数来进行传递</a:t>
            </a:r>
            <a:endParaRPr lang="en-US" altLang="zh-CN" sz="2400" dirty="0"/>
          </a:p>
          <a:p>
            <a:pPr lvl="1"/>
            <a:r>
              <a:rPr lang="en-US" altLang="zh-CN" sz="2000" dirty="0">
                <a:solidFill>
                  <a:srgbClr val="7030A0"/>
                </a:solidFill>
              </a:rPr>
              <a:t>private</a:t>
            </a:r>
            <a:r>
              <a:rPr lang="en-US" altLang="zh-CN" sz="2000" dirty="0"/>
              <a:t> delegate void </a:t>
            </a:r>
            <a:r>
              <a:rPr lang="en-US" altLang="zh-CN" sz="2000" dirty="0" err="1">
                <a:solidFill>
                  <a:srgbClr val="FF0000"/>
                </a:solidFill>
              </a:rPr>
              <a:t>doSomething</a:t>
            </a:r>
            <a:r>
              <a:rPr lang="en-US" altLang="zh-CN" sz="2000" dirty="0"/>
              <a:t>(string name)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doProtect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protectMethod</a:t>
            </a:r>
            <a:r>
              <a:rPr lang="en-US" altLang="zh-CN" sz="2000" dirty="0"/>
              <a:t> )</a:t>
            </a:r>
          </a:p>
          <a:p>
            <a:pPr lvl="1"/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doSomething</a:t>
            </a:r>
            <a:r>
              <a:rPr lang="en-US" altLang="zh-CN" sz="2000" dirty="0"/>
              <a:t>	</a:t>
            </a:r>
            <a:r>
              <a:rPr lang="en-US" altLang="zh-CN" sz="2000" dirty="0" err="1"/>
              <a:t>doWrite</a:t>
            </a:r>
            <a:r>
              <a:rPr lang="en-US" altLang="zh-CN" sz="2000" dirty="0"/>
              <a:t>	= new </a:t>
            </a:r>
            <a:r>
              <a:rPr lang="en-US" altLang="zh-CN" sz="2000" dirty="0" err="1"/>
              <a:t>doSomething</a:t>
            </a:r>
            <a:r>
              <a:rPr lang="en-US" altLang="zh-CN" sz="2000" dirty="0"/>
              <a:t> ( </a:t>
            </a:r>
            <a:r>
              <a:rPr lang="en-US" altLang="zh-CN" sz="2000" dirty="0" err="1"/>
              <a:t>writeMethod</a:t>
            </a:r>
            <a:r>
              <a:rPr lang="en-US" altLang="zh-CN" sz="2000" dirty="0"/>
              <a:t>)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参照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C\C++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语言的函数指针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r>
              <a:rPr lang="zh-CN" altLang="en-US" sz="2000" dirty="0"/>
              <a:t>委托保存的是对函数（</a:t>
            </a:r>
            <a:r>
              <a:rPr lang="en-US" altLang="zh-CN" sz="2000" dirty="0"/>
              <a:t>function</a:t>
            </a:r>
            <a:r>
              <a:rPr lang="zh-CN" altLang="en-US" sz="2000" dirty="0"/>
              <a:t>）的引用，即保存对存储在托管堆（</a:t>
            </a:r>
            <a:r>
              <a:rPr lang="en-US" altLang="zh-CN" sz="2000" dirty="0"/>
              <a:t>managed heap</a:t>
            </a:r>
            <a:r>
              <a:rPr lang="zh-CN" altLang="en-US" sz="2000" dirty="0"/>
              <a:t>）中的对象的引用，而不是实际值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委托保证安全，避免越界与地址无效</a:t>
            </a:r>
          </a:p>
          <a:p>
            <a:pPr eaLnBrk="1" hangingPunct="1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委托的基类是 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System.Delegate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89488E-DC78-4CFB-92A0-50C2D6BAB29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3472253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en-GB" altLang="zh-CN" dirty="0"/>
              <a:t>(delegate)</a:t>
            </a:r>
            <a:endParaRPr lang="en-US" altLang="zh-CN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6A73A885-28CF-4D33-AFFD-6B220276794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/>
              <a:t>System.Delegate</a:t>
            </a:r>
            <a:r>
              <a:rPr lang="zh-CN" altLang="en-US" sz="2800" dirty="0"/>
              <a:t>类是抽象类，不能直接实例化</a:t>
            </a:r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/>
              <a:t> 系统和编译器可以显式地从 </a:t>
            </a:r>
            <a:r>
              <a:rPr lang="en-US" altLang="zh-CN" sz="2800" dirty="0"/>
              <a:t>Delegate </a:t>
            </a:r>
            <a:r>
              <a:rPr lang="zh-CN" altLang="en-US" sz="2800" dirty="0"/>
              <a:t>类或 </a:t>
            </a:r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en-US" altLang="zh-CN" sz="2800" dirty="0" err="1">
                <a:solidFill>
                  <a:schemeClr val="bg2">
                    <a:lumMod val="50000"/>
                  </a:schemeClr>
                </a:solidFill>
              </a:rPr>
              <a:t>Multicast</a:t>
            </a:r>
            <a:r>
              <a:rPr lang="en-US" altLang="zh-CN" sz="2800" dirty="0" err="1"/>
              <a:t>Delegate</a:t>
            </a:r>
            <a:r>
              <a:rPr lang="en-US" altLang="zh-CN" sz="2800" dirty="0"/>
              <a:t> </a:t>
            </a:r>
            <a:r>
              <a:rPr lang="zh-CN" altLang="en-US" sz="2800" dirty="0"/>
              <a:t>类派生，用户是不允许由委托类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 </a:t>
            </a:r>
            <a:r>
              <a:rPr lang="zh-CN" altLang="en-US" sz="2800" dirty="0"/>
              <a:t>进行派生新类的。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653C4F6-7F0E-46A5-8EF8-ECDE3ABE41C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</p:spTree>
    <p:extLst>
      <p:ext uri="{BB962C8B-B14F-4D97-AF65-F5344CB8AC3E}">
        <p14:creationId xmlns:p14="http://schemas.microsoft.com/office/powerpoint/2010/main" val="260023921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358232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定义委托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delegate void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object sender,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fireArgs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需要指明委托名称、一个返回类型和一个参数列表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声明委托类型的变量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new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fireHandlerDelegate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(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);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初始化委托变量时要把一个函数（此处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handlerFunc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为一个函数的名称）引用赋给委托变量，此函数需要具有与委托相同的返回类型和参数列表。使用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r>
              <a:rPr lang="zh-CN" altLang="en-US" sz="18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关键字创建一个新的委托，参数为要引用所需的函数，这是委托赋值的一个独特语法，函数名称是不带括号的。缩略写法：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	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fireHandler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= </a:t>
            </a:r>
            <a:r>
              <a:rPr lang="en-US" altLang="zh-CN" sz="1800" b="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handlerFunc</a:t>
            </a:r>
            <a:r>
              <a:rPr lang="en-US" altLang="zh-CN" sz="1800" b="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;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b="0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34981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pPr eaLnBrk="1" hangingPunct="1"/>
            <a:r>
              <a:rPr lang="zh-CN" altLang="en-GB" dirty="0"/>
              <a:t>委托</a:t>
            </a:r>
            <a:r>
              <a:rPr lang="zh-CN" altLang="en-US" dirty="0"/>
              <a:t>是异步（回调）操作和事件处理的重要环节</a:t>
            </a:r>
            <a:endParaRPr lang="en-US" altLang="zh-CN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7376565-7402-4728-8F6F-CBFD7A91687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函数指针与委托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0F0187A-1080-488B-B71D-E32EDBDC63A1}"/>
              </a:ext>
            </a:extLst>
          </p:cNvPr>
          <p:cNvSpPr/>
          <p:nvPr/>
        </p:nvSpPr>
        <p:spPr>
          <a:xfrm>
            <a:off x="1071768" y="1484784"/>
            <a:ext cx="10208808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4.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有了引用函数的委托变量之后，我们就可以用委托变量调用</a:t>
            </a:r>
            <a:r>
              <a:rPr kumimoji="0" lang="en-US" altLang="zh-CN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handlerFunc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函数；也可以把委托变量传递给其他函数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	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fireHandler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(sender,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fe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CCDDEA">
                    <a:lumMod val="10000"/>
                  </a:srgbClr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  <a:cs typeface="+mn-cs"/>
              </a:rPr>
              <a:t> );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委托可以调用多个方法，即一个委托变量可以引用多个函数，称为多路广播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-=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运算符实现方法的增加和减少</a:t>
            </a: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2400" b="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6858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7. </a:t>
            </a:r>
            <a:r>
              <a:rPr lang="zh-CN" altLang="en-US" sz="2400" b="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无返回值的委托，引用了多少个方法就会执行多少个方法。有返回值的委托同样会执行多个引用的方法，但返回的值是最后一个方法的返回值</a:t>
            </a:r>
          </a:p>
        </p:txBody>
      </p:sp>
    </p:spTree>
    <p:extLst>
      <p:ext uri="{BB962C8B-B14F-4D97-AF65-F5344CB8AC3E}">
        <p14:creationId xmlns:p14="http://schemas.microsoft.com/office/powerpoint/2010/main" val="3900471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工具及开发流程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编程语言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应用程序类型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 函数指针与委托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代码管理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347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55FBC72-FCF1-44EB-BA1E-BB99C06BF52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用 </a:t>
            </a:r>
            <a:r>
              <a:rPr lang="en-US" altLang="zh-CN" dirty="0"/>
              <a:t>git </a:t>
            </a:r>
            <a:r>
              <a:rPr lang="zh-CN" altLang="en-US" dirty="0"/>
              <a:t>做代码管理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185DC5-9854-44DB-8D45-EDA30B11A27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代码管理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7C2522-CA84-48E7-90D6-E86A72A6A50A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拥抱开源世界，融入开源的时代，展开 </a:t>
            </a:r>
            <a:r>
              <a:rPr lang="en-US" altLang="zh-CN" dirty="0"/>
              <a:t>git </a:t>
            </a:r>
            <a:r>
              <a:rPr lang="zh-CN" altLang="en-US" dirty="0"/>
              <a:t>的人生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使用 </a:t>
            </a:r>
            <a:r>
              <a:rPr lang="en-US" altLang="zh-CN" dirty="0" err="1"/>
              <a:t>gitee</a:t>
            </a:r>
            <a:r>
              <a:rPr lang="en-US" altLang="zh-CN" dirty="0"/>
              <a:t> </a:t>
            </a:r>
            <a:r>
              <a:rPr lang="zh-CN" altLang="en-US" dirty="0"/>
              <a:t>及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安装 </a:t>
            </a:r>
            <a:r>
              <a:rPr lang="en-US" altLang="zh-CN" dirty="0"/>
              <a:t>git</a:t>
            </a:r>
          </a:p>
          <a:p>
            <a:r>
              <a:rPr lang="en-US" altLang="zh-CN" dirty="0"/>
              <a:t> VS </a:t>
            </a:r>
            <a:r>
              <a:rPr lang="zh-CN" altLang="en-US" dirty="0"/>
              <a:t>配合命令行工具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74234E-3EC8-4A7F-8217-B97664919C92}"/>
              </a:ext>
            </a:extLst>
          </p:cNvPr>
          <p:cNvSpPr/>
          <p:nvPr/>
        </p:nvSpPr>
        <p:spPr>
          <a:xfrm>
            <a:off x="2535163" y="3861048"/>
            <a:ext cx="7121674" cy="22519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程序编码的人生</a:t>
            </a:r>
            <a:endParaRPr lang="en-US" altLang="zh-CN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的人生</a:t>
            </a:r>
            <a:endParaRPr lang="en-US" altLang="zh-CN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日三次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gitee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2723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203485373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15480" y="404664"/>
            <a:ext cx="3552313" cy="782206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232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Linux vs Windows</a:t>
            </a:r>
          </a:p>
        </p:txBody>
      </p:sp>
    </p:spTree>
    <p:extLst>
      <p:ext uri="{BB962C8B-B14F-4D97-AF65-F5344CB8AC3E}">
        <p14:creationId xmlns:p14="http://schemas.microsoft.com/office/powerpoint/2010/main" val="321481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1.3 MVVM and WPF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825033-A78C-49CA-9D67-6C64A21AD38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140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XAML </a:t>
            </a:r>
            <a:r>
              <a:rPr lang="zh-CN" altLang="en-US" sz="3200" dirty="0"/>
              <a:t>数据绑定</a:t>
            </a:r>
            <a:endParaRPr lang="en-US" altLang="zh-CN" sz="3200" dirty="0"/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XAML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96417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7">
            <a:extLst>
              <a:ext uri="{FF2B5EF4-FFF2-40B4-BE49-F238E27FC236}">
                <a16:creationId xmlns:a16="http://schemas.microsoft.com/office/drawing/2014/main" id="{1C80B978-7C52-406B-8CEE-5F7F8026F96D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dirty="0"/>
              <a:t> stands for </a:t>
            </a:r>
            <a:r>
              <a:rPr lang="en-US" altLang="zh-CN" dirty="0" err="1"/>
              <a:t>eXtendible</a:t>
            </a:r>
            <a:r>
              <a:rPr lang="en-US" altLang="zh-CN" dirty="0"/>
              <a:t> Application Markup Language</a:t>
            </a:r>
          </a:p>
          <a:p>
            <a:r>
              <a:rPr lang="en-US" altLang="zh-CN" dirty="0"/>
              <a:t> is a type of XML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nodes ( also known as tags, or elements )</a:t>
            </a:r>
          </a:p>
          <a:p>
            <a:pPr lvl="1"/>
            <a:r>
              <a:rPr lang="en-US" altLang="zh-CN" dirty="0"/>
              <a:t> Page - has numerous attributes which help to further describe the element</a:t>
            </a:r>
          </a:p>
          <a:p>
            <a:pPr lvl="1"/>
            <a:r>
              <a:rPr lang="en-US" altLang="zh-CN" dirty="0"/>
              <a:t> Grid</a:t>
            </a:r>
          </a:p>
          <a:p>
            <a:r>
              <a:rPr lang="en-US" altLang="zh-CN" dirty="0"/>
              <a:t> Nested Elements - The &lt;Page&gt;&lt;/Page&gt; contain the &lt;Grid&gt;&lt;/Grid&gt; element</a:t>
            </a:r>
          </a:p>
          <a:p>
            <a:endParaRPr lang="zh-CN" altLang="en-US" dirty="0"/>
          </a:p>
        </p:txBody>
      </p:sp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dirty="0"/>
              <a:t>XAML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2276873"/>
            <a:ext cx="5601482" cy="2219635"/>
          </a:xfrm>
          <a:prstGeom prst="rect">
            <a:avLst/>
          </a:prstGeom>
        </p:spPr>
      </p:pic>
      <p:sp>
        <p:nvSpPr>
          <p:cNvPr id="6" name="云形标注 5"/>
          <p:cNvSpPr/>
          <p:nvPr/>
        </p:nvSpPr>
        <p:spPr>
          <a:xfrm>
            <a:off x="2097331" y="4409193"/>
            <a:ext cx="1663065" cy="444500"/>
          </a:xfrm>
          <a:prstGeom prst="cloudCallout">
            <a:avLst>
              <a:gd name="adj1" fmla="val 84918"/>
              <a:gd name="adj2" fmla="val -36891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7" name="云形标注 6"/>
          <p:cNvSpPr/>
          <p:nvPr/>
        </p:nvSpPr>
        <p:spPr>
          <a:xfrm>
            <a:off x="1847528" y="3630611"/>
            <a:ext cx="1565910" cy="444500"/>
          </a:xfrm>
          <a:prstGeom prst="cloudCallout">
            <a:avLst>
              <a:gd name="adj1" fmla="val 108706"/>
              <a:gd name="adj2" fmla="val 73905"/>
            </a:avLst>
          </a:prstGeom>
          <a:gradFill rotWithShape="0">
            <a:gsLst>
              <a:gs pos="0">
                <a:srgbClr val="99FFCC">
                  <a:gamma/>
                  <a:tint val="0"/>
                  <a:invGamma/>
                </a:srgbClr>
              </a:gs>
              <a:gs pos="100000">
                <a:srgbClr val="99FFCC"/>
              </a:gs>
            </a:gsLst>
            <a:lin ang="5400000" scaled="1"/>
            <a:tileRect/>
          </a:gradFill>
          <a:ln w="9525" cap="flat" cmpd="sng">
            <a:solidFill>
              <a:schemeClr val="accent2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1600" dirty="0">
                <a:solidFill>
                  <a:srgbClr val="FF0000"/>
                </a:solidFill>
                <a:latin typeface="Consolas" panose="020B0609020204030204" pitchFamily="49" charset="0"/>
                <a:ea typeface="楷体_GB2312" pitchFamily="49" charset="-122"/>
              </a:rPr>
              <a:t>closing tag</a:t>
            </a:r>
            <a:endParaRPr lang="zh-CN" altLang="en-US" sz="1600" dirty="0">
              <a:solidFill>
                <a:srgbClr val="FF0000"/>
              </a:solidFill>
              <a:latin typeface="Consolas" panose="020B0609020204030204" pitchFamily="49" charset="0"/>
              <a:ea typeface="楷体_GB2312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2869C7-1B22-466A-9121-CDCD67C16882}"/>
              </a:ext>
            </a:extLst>
          </p:cNvPr>
          <p:cNvSpPr txBox="1"/>
          <p:nvPr/>
        </p:nvSpPr>
        <p:spPr>
          <a:xfrm>
            <a:off x="10128448" y="3630611"/>
            <a:ext cx="1800200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WHY?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箭头: 左 4">
            <a:extLst>
              <a:ext uri="{FF2B5EF4-FFF2-40B4-BE49-F238E27FC236}">
                <a16:creationId xmlns:a16="http://schemas.microsoft.com/office/drawing/2014/main" id="{9E7D1FC0-1B9B-4C5D-9BF6-66906F98F053}"/>
              </a:ext>
            </a:extLst>
          </p:cNvPr>
          <p:cNvSpPr/>
          <p:nvPr/>
        </p:nvSpPr>
        <p:spPr>
          <a:xfrm>
            <a:off x="9588388" y="3909170"/>
            <a:ext cx="864096" cy="144016"/>
          </a:xfrm>
          <a:prstGeom prst="leftArrow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ea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200" b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085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7" grpId="0" bldLvl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采用 </a:t>
            </a:r>
            <a:r>
              <a:rPr lang="en-US" altLang="zh-CN" dirty="0"/>
              <a:t>XAML </a:t>
            </a:r>
            <a:r>
              <a:rPr lang="zh-CN" altLang="en-US" dirty="0"/>
              <a:t>进行数据绑定功能强大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一切皆绑定，绑定到一切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所有标记</a:t>
            </a:r>
            <a:r>
              <a:rPr lang="en-US" altLang="zh-CN" dirty="0"/>
              <a:t>(tag)</a:t>
            </a:r>
            <a:r>
              <a:rPr lang="zh-CN" altLang="en-US" dirty="0"/>
              <a:t>均有</a:t>
            </a:r>
            <a:r>
              <a:rPr lang="en-US" altLang="zh-CN" dirty="0"/>
              <a:t> </a:t>
            </a:r>
            <a:r>
              <a:rPr lang="en-US" altLang="zh-CN" dirty="0" err="1"/>
              <a:t>DataContext</a:t>
            </a:r>
            <a:r>
              <a:rPr lang="en-US" altLang="zh-CN" dirty="0"/>
              <a:t> </a:t>
            </a:r>
            <a:r>
              <a:rPr lang="zh-CN" altLang="en-US" dirty="0"/>
              <a:t>属性</a:t>
            </a:r>
            <a:endParaRPr lang="en-US" altLang="zh-CN" dirty="0"/>
          </a:p>
          <a:p>
            <a:pPr lvl="1"/>
            <a:r>
              <a:rPr lang="zh-CN" altLang="en-US" dirty="0"/>
              <a:t>其值成为被绑定的资源</a:t>
            </a:r>
            <a:endParaRPr lang="en-US" altLang="zh-CN" dirty="0"/>
          </a:p>
          <a:p>
            <a:pPr lvl="1"/>
            <a:r>
              <a:rPr lang="zh-CN" altLang="en-US" dirty="0"/>
              <a:t>为标签及其下的视觉树提供被展示的数据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被绑定的对象应该实现</a:t>
            </a:r>
            <a:r>
              <a:rPr lang="en-US" altLang="zh-CN" dirty="0"/>
              <a:t> </a:t>
            </a:r>
            <a:r>
              <a:rPr lang="en-US" altLang="zh-CN" dirty="0" err="1"/>
              <a:t>INotifyPropertyChanged</a:t>
            </a:r>
            <a:r>
              <a:rPr lang="en-US" altLang="zh-CN" dirty="0"/>
              <a:t> </a:t>
            </a:r>
            <a:r>
              <a:rPr lang="zh-CN" altLang="en-US" dirty="0"/>
              <a:t>接口</a:t>
            </a:r>
            <a:endParaRPr lang="en-US" altLang="zh-CN" dirty="0"/>
          </a:p>
          <a:p>
            <a:r>
              <a:rPr lang="en-US" altLang="zh-CN" dirty="0"/>
              <a:t> XAML </a:t>
            </a:r>
            <a:r>
              <a:rPr lang="zh-CN" altLang="en-US" dirty="0"/>
              <a:t>绑定亦拥有如下特征：</a:t>
            </a:r>
            <a:endParaRPr lang="en-US" altLang="zh-CN" dirty="0"/>
          </a:p>
          <a:p>
            <a:pPr lvl="1"/>
            <a:r>
              <a:rPr lang="zh-CN" altLang="en-US" dirty="0"/>
              <a:t>模式、更新数据源的触发器及转换器</a:t>
            </a:r>
            <a:r>
              <a:rPr lang="en-US" altLang="zh-CN" dirty="0"/>
              <a:t>(Converter)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XAML </a:t>
            </a:r>
            <a:r>
              <a:rPr lang="zh-CN" altLang="en-US" dirty="0"/>
              <a:t>数据绑定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2251446"/>
          </a:xfrm>
          <a:solidFill>
            <a:schemeClr val="bg2">
              <a:lumMod val="1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&lt;Window&gt;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&lt;Grid&gt;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		&lt;Label Content=“{Binding Name}”</a:t>
            </a:r>
            <a:b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               Width=“{Binding Size}” /&gt; ...</a:t>
            </a:r>
          </a:p>
          <a:p>
            <a:pPr marL="0" indent="0">
              <a:buNone/>
            </a:pP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…</a:t>
            </a:r>
          </a:p>
          <a:p>
            <a:pPr marL="0" indent="0">
              <a:buNone/>
            </a:pP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this.DataContext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000" dirty="0" err="1">
                <a:solidFill>
                  <a:schemeClr val="bg1"/>
                </a:solidFill>
                <a:latin typeface="Consolas" panose="020B0609020204030204" pitchFamily="49" charset="0"/>
              </a:rPr>
              <a:t>myObj</a:t>
            </a:r>
            <a:r>
              <a:rPr lang="en-US" altLang="zh-CN" sz="20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US" altLang="zh-CN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其中</a:t>
            </a:r>
            <a:r>
              <a:rPr lang="en-US" altLang="zh-CN" dirty="0"/>
              <a:t> </a:t>
            </a:r>
            <a:r>
              <a:rPr lang="en-US" altLang="zh-CN" dirty="0" err="1"/>
              <a:t>myObj</a:t>
            </a:r>
            <a:r>
              <a:rPr lang="en-US" altLang="zh-CN" dirty="0"/>
              <a:t> </a:t>
            </a:r>
            <a:r>
              <a:rPr lang="zh-CN" altLang="en-US" dirty="0"/>
              <a:t>含有</a:t>
            </a:r>
            <a:r>
              <a:rPr lang="en-US" altLang="zh-CN" dirty="0"/>
              <a:t>:</a:t>
            </a:r>
          </a:p>
          <a:p>
            <a:pPr marL="0" indent="0">
              <a:buNone/>
            </a:pPr>
            <a:r>
              <a:rPr lang="en-US" altLang="zh-CN" dirty="0"/>
              <a:t>	string Name</a:t>
            </a:r>
          </a:p>
          <a:p>
            <a:pPr marL="0" indent="0">
              <a:buNone/>
            </a:pPr>
            <a:r>
              <a:rPr lang="en-US" altLang="zh-CN" dirty="0"/>
              <a:t>	double Size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9AA2E6F-FB2F-4DF1-8CF1-D970AA4FEFF7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XAML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数据绑定</a:t>
            </a:r>
          </a:p>
        </p:txBody>
      </p:sp>
    </p:spTree>
    <p:extLst>
      <p:ext uri="{BB962C8B-B14F-4D97-AF65-F5344CB8AC3E}">
        <p14:creationId xmlns:p14="http://schemas.microsoft.com/office/powerpoint/2010/main" val="354249620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MVVM </a:t>
            </a:r>
            <a:r>
              <a:rPr lang="zh-CN" altLang="en-US" sz="3200" dirty="0"/>
              <a:t>是什么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3989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MVVM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是什么</a:t>
            </a:r>
          </a:p>
        </p:txBody>
      </p:sp>
    </p:spTree>
    <p:extLst>
      <p:ext uri="{BB962C8B-B14F-4D97-AF65-F5344CB8AC3E}">
        <p14:creationId xmlns:p14="http://schemas.microsoft.com/office/powerpoint/2010/main" val="1560210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zh-CN" altLang="en-US" dirty="0"/>
              <a:t>什么是</a:t>
            </a:r>
            <a:r>
              <a:rPr lang="en-US" altLang="zh-CN" dirty="0"/>
              <a:t> MVVM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852FB9-28FA-4911-BEBC-3FA4A4D11064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1963414"/>
          </a:xfrm>
        </p:spPr>
        <p:txBody>
          <a:bodyPr/>
          <a:lstStyle/>
          <a:p>
            <a:r>
              <a:rPr lang="en-US" altLang="zh-CN" dirty="0"/>
              <a:t>  </a:t>
            </a:r>
            <a:r>
              <a:rPr lang="zh-CN" altLang="en-US" dirty="0"/>
              <a:t>为绑定而特意设计的一种模式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类提供为整个视到源的绑定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为视提供逻辑封装</a:t>
            </a:r>
            <a:endParaRPr lang="en-US" altLang="zh-CN" dirty="0"/>
          </a:p>
          <a:p>
            <a:pPr lvl="1"/>
            <a:r>
              <a:rPr lang="zh-CN" altLang="en-US" dirty="0"/>
              <a:t>提供状态与行为</a:t>
            </a:r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对视的耦合松弛</a:t>
            </a:r>
            <a:endParaRPr lang="en-US" altLang="zh-CN" dirty="0"/>
          </a:p>
          <a:p>
            <a:pPr lvl="1"/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72446E-1244-467A-B74A-6171361E922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29646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Callout 9"/>
          <p:cNvSpPr/>
          <p:nvPr/>
        </p:nvSpPr>
        <p:spPr bwMode="auto">
          <a:xfrm>
            <a:off x="2515860" y="4519100"/>
            <a:ext cx="6818654" cy="916508"/>
          </a:xfrm>
          <a:prstGeom prst="downArrowCallout">
            <a:avLst/>
          </a:prstGeom>
          <a:solidFill>
            <a:schemeClr val="accent6">
              <a:lumMod val="5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数据访问层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Down Arrow Callout 10"/>
          <p:cNvSpPr/>
          <p:nvPr/>
        </p:nvSpPr>
        <p:spPr bwMode="auto">
          <a:xfrm>
            <a:off x="2515860" y="3559358"/>
            <a:ext cx="6818654" cy="916508"/>
          </a:xfrm>
          <a:prstGeom prst="downArrowCallout">
            <a:avLst/>
          </a:prstGeom>
          <a:ln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>
              <a:spcBef>
                <a:spcPct val="0"/>
              </a:spcBef>
              <a:spcAft>
                <a:spcPct val="0"/>
              </a:spcAft>
            </a:pP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领域层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Down Arrow Callout 11"/>
          <p:cNvSpPr/>
          <p:nvPr/>
        </p:nvSpPr>
        <p:spPr bwMode="auto">
          <a:xfrm>
            <a:off x="2515860" y="2607173"/>
            <a:ext cx="6818654" cy="916508"/>
          </a:xfrm>
          <a:prstGeom prst="downArrowCallout">
            <a:avLst/>
          </a:prstGeom>
          <a:solidFill>
            <a:schemeClr val="accent1">
              <a:lumMod val="7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ViewModel</a:t>
            </a:r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Down Arrow Callout 12"/>
          <p:cNvSpPr/>
          <p:nvPr/>
        </p:nvSpPr>
        <p:spPr bwMode="auto">
          <a:xfrm>
            <a:off x="2515860" y="1660437"/>
            <a:ext cx="6818654" cy="916508"/>
          </a:xfrm>
          <a:prstGeom prst="downArrowCallou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 (XAML) </a:t>
            </a:r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4005013" y="5482525"/>
            <a:ext cx="3840348" cy="616254"/>
          </a:xfrm>
          <a:prstGeom prst="can">
            <a:avLst/>
          </a:prstGeom>
          <a:solidFill>
            <a:schemeClr val="bg2">
              <a:lumMod val="25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defTabSz="914099"/>
            <a:r>
              <a:rPr lang="zh-CN" altLang="en-US" sz="2099" b="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数据存储层</a:t>
            </a:r>
            <a:endParaRPr lang="en-US" sz="2099" b="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BF263FFF-A38E-4D50-B3C7-414A8F611FC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MVVM </a:t>
            </a:r>
            <a:r>
              <a:rPr lang="zh-CN" altLang="en-US" dirty="0"/>
              <a:t>分层模型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4EF2BC-B05F-4908-82DC-DC5B4312F174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24612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的目的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使视完全“状态驱动”</a:t>
            </a:r>
            <a:endParaRPr lang="en-US" dirty="0"/>
          </a:p>
          <a:p>
            <a:r>
              <a:rPr lang="zh-CN" altLang="en-US" dirty="0"/>
              <a:t> 填补模型缺陷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将状态与行为从视中去耦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提供单元测试的能力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减少甚至消除代码后置类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947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MVVM </a:t>
            </a:r>
            <a:r>
              <a:rPr lang="zh-CN" altLang="en-US" dirty="0"/>
              <a:t>准则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altLang="zh-CN" dirty="0"/>
              <a:t>View </a:t>
            </a:r>
            <a:r>
              <a:rPr lang="zh-CN" altLang="en-US" dirty="0"/>
              <a:t>无从知晓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为导航的需要，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能引发一个让 </a:t>
            </a:r>
            <a:r>
              <a:rPr lang="en-US" altLang="zh-CN" dirty="0"/>
              <a:t>View </a:t>
            </a:r>
            <a:r>
              <a:rPr lang="zh-CN" altLang="en-US" dirty="0"/>
              <a:t>拦截进来</a:t>
            </a:r>
            <a:r>
              <a:rPr lang="en-US" altLang="zh-CN" dirty="0"/>
              <a:t>(hook into)</a:t>
            </a:r>
            <a:r>
              <a:rPr lang="zh-CN" altLang="en-US" dirty="0"/>
              <a:t>的事件</a:t>
            </a:r>
            <a:endParaRPr lang="en-US" dirty="0"/>
          </a:p>
          <a:p>
            <a:pPr lvl="1"/>
            <a:r>
              <a:rPr lang="zh-CN" altLang="en-US" dirty="0"/>
              <a:t>除非使用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切换及数据模板</a:t>
            </a:r>
            <a:endParaRPr lang="en-US" dirty="0"/>
          </a:p>
          <a:p>
            <a:r>
              <a:rPr lang="en-US" dirty="0"/>
              <a:t> View </a:t>
            </a:r>
            <a:r>
              <a:rPr lang="zh-CN" altLang="en-US" dirty="0"/>
              <a:t>应该与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松弛耦合</a:t>
            </a:r>
            <a:r>
              <a:rPr lang="en-US" dirty="0"/>
              <a:t> (</a:t>
            </a:r>
            <a:r>
              <a:rPr lang="zh-CN" altLang="en-US" dirty="0"/>
              <a:t>可能的话尽量推迟到运行时</a:t>
            </a:r>
            <a:r>
              <a:rPr lang="en-US" dirty="0"/>
              <a:t>)</a:t>
            </a:r>
          </a:p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能暴露特定模型属性甚至整个模型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53D2576-B59C-43E3-950B-A503CED4A81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5306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135560" y="2167880"/>
            <a:ext cx="8229600" cy="3061320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WSL, WSL2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Ｗ</a:t>
            </a:r>
            <a:r>
              <a:rPr lang="en-US" altLang="zh-CN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inGet</a:t>
            </a:r>
            <a:endParaRPr lang="en-US" altLang="zh-CN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msys2, Cygwin, ……</a:t>
            </a:r>
            <a:endParaRPr lang="zh-CN" altLang="en-US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402197" y="4878815"/>
            <a:ext cx="7387605" cy="700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or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Linux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E6AE850-73FE-404E-8462-53EDE112183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b="1" dirty="0"/>
              <a:t>WINDOWS  and  LINUX</a:t>
            </a:r>
            <a:endParaRPr lang="zh-CN" altLang="en-US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7BB739-8582-4550-A3EF-1C80C05B96C0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D6A2078-6544-497E-BC37-BCF50791989B}"/>
              </a:ext>
            </a:extLst>
          </p:cNvPr>
          <p:cNvSpPr txBox="1"/>
          <p:nvPr/>
        </p:nvSpPr>
        <p:spPr>
          <a:xfrm>
            <a:off x="6145523" y="1184609"/>
            <a:ext cx="864096" cy="565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5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700F7D1-8C3E-4595-85ED-5DD6387CBD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MVVM vs MVC</a:t>
            </a:r>
            <a:endParaRPr lang="zh-CN" altLang="en-US" dirty="0"/>
          </a:p>
        </p:txBody>
      </p:sp>
      <p:sp>
        <p:nvSpPr>
          <p:cNvPr id="6" name="内容占位符 3">
            <a:extLst>
              <a:ext uri="{FF2B5EF4-FFF2-40B4-BE49-F238E27FC236}">
                <a16:creationId xmlns:a16="http://schemas.microsoft.com/office/drawing/2014/main" id="{E661CA53-E7DB-47F4-87E3-5B44318450CE}"/>
              </a:ext>
            </a:extLst>
          </p:cNvPr>
          <p:cNvSpPr txBox="1">
            <a:spLocks/>
          </p:cNvSpPr>
          <p:nvPr/>
        </p:nvSpPr>
        <p:spPr bwMode="auto">
          <a:xfrm>
            <a:off x="6233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MVVM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一种架构序列，它促使在开发后端逻辑及业务逻辑时与 </a:t>
            </a:r>
            <a:r>
              <a:rPr lang="en-US" altLang="zh-CN" sz="2000" b="0" kern="0" dirty="0"/>
              <a:t>GUI </a:t>
            </a:r>
            <a:r>
              <a:rPr lang="zh-CN" altLang="en-US" sz="2000" b="0" kern="0" dirty="0"/>
              <a:t>分离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定义对象和实体，用户接口由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定义，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描述视与模型的交融</a:t>
            </a:r>
            <a:endParaRPr lang="en-US" altLang="zh-CN" sz="2000" b="0" kern="0" dirty="0"/>
          </a:p>
          <a:p>
            <a:r>
              <a:rPr lang="en-US" altLang="zh-CN" sz="2000" b="0" kern="0" dirty="0"/>
              <a:t> Windows </a:t>
            </a:r>
            <a:r>
              <a:rPr lang="zh-CN" altLang="en-US" sz="2000" b="0" kern="0" dirty="0"/>
              <a:t>下 </a:t>
            </a:r>
            <a:r>
              <a:rPr lang="en-US" altLang="zh-CN" sz="2000" b="0" kern="0" dirty="0" err="1"/>
              <a:t>wpf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输入自模型开始</a:t>
            </a:r>
            <a:endParaRPr lang="en-US" altLang="zh-CN" sz="2000" b="0" kern="0" dirty="0"/>
          </a:p>
          <a:p>
            <a:r>
              <a:rPr lang="en-US" altLang="zh-CN" sz="2000" b="0" kern="0" dirty="0"/>
              <a:t> </a:t>
            </a:r>
            <a:r>
              <a:rPr lang="en-US" altLang="zh-CN" sz="2000" b="0" kern="0" dirty="0" err="1"/>
              <a:t>ViewModel</a:t>
            </a:r>
            <a:r>
              <a:rPr lang="en-US" altLang="zh-CN" sz="2000" b="0" kern="0" dirty="0"/>
              <a:t> </a:t>
            </a:r>
            <a:r>
              <a:rPr lang="zh-CN" altLang="en-US" sz="2000" b="0" kern="0" dirty="0"/>
              <a:t>提供一对多的映射链接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例如既映射到列表，又映射到下拉菜单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view of MVVM holds any reference to the view information. May share some views on </a:t>
            </a:r>
            <a:r>
              <a:rPr lang="en-US" altLang="zh-CN" sz="2000" b="0" kern="0" dirty="0" err="1"/>
              <a:t>ViewModel</a:t>
            </a:r>
            <a:endParaRPr lang="en-US" altLang="zh-CN" sz="2000" b="0" kern="0" dirty="0"/>
          </a:p>
          <a:p>
            <a:r>
              <a:rPr lang="en-US" altLang="zh-CN" sz="2000" b="0" kern="0" dirty="0"/>
              <a:t> The function of view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awareness about the model.</a:t>
            </a:r>
            <a:endParaRPr lang="zh-CN" altLang="en-US" b="0" kern="0" dirty="0"/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45D94E73-AB9A-442B-B765-DC8065C8ACC3}"/>
              </a:ext>
            </a:extLst>
          </p:cNvPr>
          <p:cNvSpPr txBox="1">
            <a:spLocks/>
          </p:cNvSpPr>
          <p:nvPr/>
        </p:nvSpPr>
        <p:spPr bwMode="auto">
          <a:xfrm>
            <a:off x="6311192" y="1412777"/>
            <a:ext cx="5257416" cy="5040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b="0" kern="0" dirty="0"/>
              <a:t>MVC</a:t>
            </a:r>
          </a:p>
          <a:p>
            <a:r>
              <a:rPr lang="zh-CN" altLang="en-US" sz="2000" b="0" kern="0" dirty="0"/>
              <a:t> 一种架构序列，用于将开发的应用分离成</a:t>
            </a:r>
            <a:r>
              <a:rPr lang="en-US" altLang="zh-CN" sz="2000" b="0" kern="0" dirty="0"/>
              <a:t>3</a:t>
            </a:r>
            <a:r>
              <a:rPr lang="zh-CN" altLang="en-US" sz="2000" b="0" kern="0" dirty="0"/>
              <a:t>个内联部分</a:t>
            </a:r>
            <a:r>
              <a:rPr lang="en-US" altLang="zh-CN" sz="2000" b="0" kern="0" dirty="0"/>
              <a:t>(</a:t>
            </a:r>
            <a:r>
              <a:rPr lang="zh-CN" altLang="en-US" sz="2000" b="0" kern="0" dirty="0"/>
              <a:t>控制器、视及模型</a:t>
            </a:r>
            <a:r>
              <a:rPr lang="en-US" altLang="zh-CN" sz="2000" b="0" kern="0" dirty="0"/>
              <a:t>)</a:t>
            </a:r>
            <a:r>
              <a:rPr lang="zh-CN" altLang="en-US" sz="2000" b="0" kern="0" dirty="0"/>
              <a:t>的用户接口 </a:t>
            </a:r>
            <a:endParaRPr lang="en-US" altLang="zh-CN" sz="2000" b="0" kern="0" dirty="0"/>
          </a:p>
          <a:p>
            <a:r>
              <a:rPr lang="en-US" altLang="zh-CN" sz="2000" b="0" kern="0" dirty="0"/>
              <a:t> Model </a:t>
            </a:r>
            <a:r>
              <a:rPr lang="zh-CN" altLang="en-US" sz="2000" b="0" kern="0" dirty="0"/>
              <a:t>用于表示数据，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用于定义用户接口，而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管理请求</a:t>
            </a:r>
            <a:endParaRPr lang="en-US" altLang="zh-CN" sz="2000" b="0" kern="0" dirty="0"/>
          </a:p>
          <a:p>
            <a:r>
              <a:rPr lang="en-US" altLang="zh-CN" sz="2000" b="0" kern="0" dirty="0"/>
              <a:t> Java, Spring, Asp </a:t>
            </a:r>
            <a:r>
              <a:rPr lang="zh-CN" altLang="en-US" sz="2000" b="0" kern="0" dirty="0"/>
              <a:t>及 </a:t>
            </a:r>
            <a:r>
              <a:rPr lang="en-US" altLang="zh-CN" sz="2000" b="0" kern="0" dirty="0"/>
              <a:t>.NET</a:t>
            </a:r>
          </a:p>
          <a:p>
            <a:r>
              <a:rPr lang="en-US" altLang="zh-CN" sz="2000" b="0" kern="0" dirty="0"/>
              <a:t> </a:t>
            </a:r>
            <a:r>
              <a:rPr lang="zh-CN" altLang="en-US" sz="2000" b="0" kern="0" dirty="0"/>
              <a:t>输入由 </a:t>
            </a:r>
            <a:r>
              <a:rPr lang="en-US" altLang="zh-CN" sz="2000" b="0" kern="0" dirty="0"/>
              <a:t>Controller </a:t>
            </a:r>
            <a:r>
              <a:rPr lang="zh-CN" altLang="en-US" sz="2000" b="0" kern="0" dirty="0"/>
              <a:t>管理</a:t>
            </a:r>
            <a:endParaRPr lang="en-US" altLang="zh-CN" sz="2000" b="0" kern="0" dirty="0"/>
          </a:p>
          <a:p>
            <a:r>
              <a:rPr lang="en-US" altLang="zh-CN" sz="2000" b="0" kern="0" dirty="0"/>
              <a:t> Controller </a:t>
            </a:r>
            <a:r>
              <a:rPr lang="zh-CN" altLang="en-US" sz="2000" b="0" kern="0" dirty="0"/>
              <a:t>与 </a:t>
            </a:r>
            <a:r>
              <a:rPr lang="en-US" altLang="zh-CN" sz="2000" b="0" kern="0" dirty="0"/>
              <a:t>View </a:t>
            </a:r>
            <a:r>
              <a:rPr lang="zh-CN" altLang="en-US" sz="2000" b="0" kern="0" dirty="0"/>
              <a:t>的连接采用多对一</a:t>
            </a:r>
            <a:endParaRPr lang="en-US" altLang="zh-CN" sz="2000" b="0" kern="0" dirty="0"/>
          </a:p>
          <a:p>
            <a:pPr lvl="1"/>
            <a:r>
              <a:rPr lang="zh-CN" altLang="en-US" sz="1600" b="0" kern="0" dirty="0"/>
              <a:t>一个视可以被多个控制操作</a:t>
            </a:r>
            <a:endParaRPr lang="en-US" altLang="zh-CN" sz="1600" b="0" kern="0" dirty="0"/>
          </a:p>
          <a:p>
            <a:r>
              <a:rPr lang="en-US" altLang="zh-CN" b="0" kern="0" dirty="0"/>
              <a:t> </a:t>
            </a:r>
            <a:r>
              <a:rPr lang="en-US" altLang="zh-CN" sz="2000" b="0" kern="0" dirty="0"/>
              <a:t>The MVC view is established to define the user interface, and it doesn</a:t>
            </a:r>
            <a:r>
              <a:rPr lang="en-US" altLang="zh-CN" sz="2000" b="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r>
              <a:rPr lang="en-US" altLang="zh-CN" sz="2000" b="0" kern="0" dirty="0"/>
              <a:t>t have any relation with the controller.</a:t>
            </a:r>
          </a:p>
          <a:p>
            <a:r>
              <a:rPr lang="zh-CN" altLang="en-US" b="0" kern="0" dirty="0"/>
              <a:t> </a:t>
            </a:r>
            <a:r>
              <a:rPr lang="en-US" altLang="zh-CN" b="0" kern="0" dirty="0"/>
              <a:t>The view has functions on the controller, and the controller does not pass any logic to the model.</a:t>
            </a:r>
            <a:endParaRPr lang="zh-CN" altLang="en-US" b="0" kern="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6A4C15-5A80-4091-8EF9-02E6634737D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What is MVVM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33006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模式的实现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模式的实现</a:t>
            </a:r>
          </a:p>
        </p:txBody>
      </p:sp>
    </p:spTree>
    <p:extLst>
      <p:ext uri="{BB962C8B-B14F-4D97-AF65-F5344CB8AC3E}">
        <p14:creationId xmlns:p14="http://schemas.microsoft.com/office/powerpoint/2010/main" val="25390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模式的实现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一个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就是一个类：</a:t>
            </a:r>
            <a:endParaRPr lang="en-US" dirty="0"/>
          </a:p>
          <a:p>
            <a:pPr lvl="1"/>
            <a:r>
              <a:rPr lang="zh-CN" altLang="en-US" dirty="0"/>
              <a:t>包装</a:t>
            </a:r>
            <a:r>
              <a:rPr lang="en-US" altLang="zh-CN" dirty="0"/>
              <a:t>(w</a:t>
            </a:r>
            <a:r>
              <a:rPr lang="en-US" dirty="0"/>
              <a:t>rap)</a:t>
            </a:r>
            <a:r>
              <a:rPr lang="zh-CN" altLang="en-US" dirty="0"/>
              <a:t>一个或多个领域模型</a:t>
            </a:r>
            <a:endParaRPr lang="en-US" dirty="0"/>
          </a:p>
          <a:p>
            <a:pPr lvl="1"/>
            <a:r>
              <a:rPr lang="zh-CN" altLang="en-US" dirty="0"/>
              <a:t>提供属性通告</a:t>
            </a:r>
            <a:endParaRPr lang="en-US" dirty="0"/>
          </a:p>
          <a:p>
            <a:pPr lvl="1"/>
            <a:r>
              <a:rPr lang="en-US" altLang="zh-CN" dirty="0"/>
              <a:t>(</a:t>
            </a:r>
            <a:r>
              <a:rPr lang="zh-CN" altLang="en-US" dirty="0"/>
              <a:t>可选</a:t>
            </a:r>
            <a:r>
              <a:rPr lang="en-US" altLang="zh-CN" dirty="0"/>
              <a:t>)</a:t>
            </a:r>
            <a:r>
              <a:rPr lang="zh-CN" altLang="en-US" dirty="0"/>
              <a:t>提供检验确认</a:t>
            </a:r>
            <a:r>
              <a:rPr lang="en-US" altLang="zh-CN" dirty="0"/>
              <a:t>(</a:t>
            </a:r>
            <a:r>
              <a:rPr lang="en-US" dirty="0"/>
              <a:t>validation)</a:t>
            </a:r>
            <a:r>
              <a:rPr lang="zh-CN" altLang="en-US" dirty="0"/>
              <a:t>通告</a:t>
            </a:r>
            <a:endParaRPr lang="en-US" dirty="0"/>
          </a:p>
          <a:p>
            <a:pPr lvl="1"/>
            <a:r>
              <a:rPr lang="zh-CN" altLang="en-US" dirty="0"/>
              <a:t>暴露绑定的属性</a:t>
            </a:r>
            <a:r>
              <a:rPr lang="en-US" altLang="zh-CN" dirty="0"/>
              <a:t>(</a:t>
            </a:r>
            <a:r>
              <a:rPr lang="zh-CN" altLang="en-US" dirty="0"/>
              <a:t>或者模型</a:t>
            </a:r>
            <a:r>
              <a:rPr lang="en-US" altLang="zh-CN" dirty="0"/>
              <a:t>)</a:t>
            </a:r>
            <a:endParaRPr lang="en-US" dirty="0"/>
          </a:p>
          <a:p>
            <a:pPr lvl="1"/>
            <a:r>
              <a:rPr lang="zh-CN" altLang="en-US" dirty="0"/>
              <a:t>包含有命令行为</a:t>
            </a:r>
            <a:endParaRPr lang="en-US" dirty="0"/>
          </a:p>
          <a:p>
            <a:pPr lvl="1"/>
            <a:r>
              <a:rPr lang="zh-CN" altLang="en-US" dirty="0"/>
              <a:t>能完全独立于视进行测试</a:t>
            </a:r>
            <a:endParaRPr lang="en-US" dirty="0"/>
          </a:p>
          <a:p>
            <a:pPr lvl="1"/>
            <a:r>
              <a:rPr lang="zh-CN" altLang="en-US" dirty="0"/>
              <a:t>能触发事件回到视中</a:t>
            </a:r>
            <a:r>
              <a:rPr lang="en-US" altLang="zh-CN" dirty="0"/>
              <a:t>(</a:t>
            </a:r>
            <a:r>
              <a:rPr lang="zh-CN" altLang="en-US" dirty="0"/>
              <a:t>响应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756F562-3AF4-4BA8-8A79-5099198198A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36227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连接到视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类成为视的</a:t>
            </a:r>
            <a:r>
              <a:rPr lang="en-US" dirty="0"/>
              <a:t>“</a:t>
            </a:r>
            <a:r>
              <a:rPr lang="en-US" dirty="0" err="1"/>
              <a:t>DataContext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Window </a:t>
            </a:r>
            <a:r>
              <a:rPr lang="zh-CN" altLang="en-US" dirty="0"/>
              <a:t>或者</a:t>
            </a:r>
            <a:r>
              <a:rPr lang="en-US" dirty="0"/>
              <a:t> </a:t>
            </a:r>
            <a:r>
              <a:rPr lang="en-US" dirty="0" err="1"/>
              <a:t>UserControl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可以在任何方便的地方进行设置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视可以选择拦截进入</a:t>
            </a:r>
            <a:r>
              <a:rPr lang="en-US" altLang="zh-CN" dirty="0"/>
              <a:t>(</a:t>
            </a:r>
            <a:r>
              <a:rPr lang="en-US" dirty="0"/>
              <a:t>hook into)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事件</a:t>
            </a:r>
            <a:endParaRPr lang="en-US" dirty="0"/>
          </a:p>
          <a:p>
            <a:pPr lvl="1"/>
            <a:r>
              <a:rPr lang="zh-CN" altLang="en-US" dirty="0"/>
              <a:t>方便视导航</a:t>
            </a:r>
            <a:r>
              <a:rPr lang="en-US" altLang="zh-CN" dirty="0"/>
              <a:t>(</a:t>
            </a:r>
            <a:r>
              <a:rPr lang="en-US" dirty="0"/>
              <a:t>view navigation)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C62C28B-AFA2-42FE-8E6A-A247DFCD64E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Implementing the Pattern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79287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加入命令</a:t>
            </a:r>
            <a:endParaRPr lang="en-US" altLang="zh-CN" sz="3200" dirty="0"/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42900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加入命令</a:t>
            </a:r>
          </a:p>
        </p:txBody>
      </p:sp>
    </p:spTree>
    <p:extLst>
      <p:ext uri="{BB962C8B-B14F-4D97-AF65-F5344CB8AC3E}">
        <p14:creationId xmlns:p14="http://schemas.microsoft.com/office/powerpoint/2010/main" val="324081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Action delegate</a:t>
            </a:r>
            <a:endParaRPr lang="zh-CN" altLang="en-US" dirty="0"/>
          </a:p>
        </p:txBody>
      </p:sp>
      <p:sp>
        <p:nvSpPr>
          <p:cNvPr id="3" name="c_1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10515600" cy="4667246"/>
          </a:xfrm>
        </p:spPr>
        <p:txBody>
          <a:bodyPr/>
          <a:lstStyle/>
          <a:p>
            <a:r>
              <a:rPr lang="en-US" altLang="zh-CN" dirty="0"/>
              <a:t> 0, 1 </a:t>
            </a:r>
            <a:r>
              <a:rPr lang="zh-CN" altLang="en-US" dirty="0"/>
              <a:t>或多个输入参数，无返回值</a:t>
            </a:r>
            <a:endParaRPr lang="en-US" altLang="zh-CN" dirty="0"/>
          </a:p>
          <a:p>
            <a:pPr marL="0" indent="0">
              <a:buNone/>
            </a:pPr>
            <a:endParaRPr lang="en-US" altLang="zh-CN" sz="1600" dirty="0"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result;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Main(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 Addition =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Console.WriteLine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altLang="zh-CN" sz="1600" b="0" i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private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600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AddNumbers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param1, </a:t>
            </a:r>
            <a:r>
              <a:rPr lang="en-US" altLang="zh-CN" sz="1600" b="1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param2 )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{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result = param1 + param2; 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} </a:t>
            </a:r>
            <a:endParaRPr lang="en-US" altLang="zh-CN" sz="16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2">
            <a:extLst>
              <a:ext uri="{FF2B5EF4-FFF2-40B4-BE49-F238E27FC236}">
                <a16:creationId xmlns:a16="http://schemas.microsoft.com/office/drawing/2014/main" id="{11BD8975-0289-4DF3-90C5-425C4CC3C05A}"/>
              </a:ext>
            </a:extLst>
          </p:cNvPr>
          <p:cNvSpPr txBox="1">
            <a:spLocks/>
          </p:cNvSpPr>
          <p:nvPr/>
        </p:nvSpPr>
        <p:spPr bwMode="auto">
          <a:xfrm>
            <a:off x="838200" y="1823717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delegate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{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    result	= param1 + param2;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  }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      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}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111F38F4-DC46-4AA3-8496-9452837F1341}"/>
              </a:ext>
            </a:extLst>
          </p:cNvPr>
          <p:cNvSpPr txBox="1">
            <a:spLocks/>
          </p:cNvSpPr>
          <p:nvPr/>
        </p:nvSpPr>
        <p:spPr bwMode="auto">
          <a:xfrm>
            <a:off x="839416" y="1823565"/>
            <a:ext cx="10515600" cy="466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b="0" kern="0" dirty="0"/>
              <a:t> 0, 1 </a:t>
            </a:r>
            <a:r>
              <a:rPr lang="zh-CN" altLang="en-US" b="0" kern="0" dirty="0"/>
              <a:t>或多个输入参数，无返回值</a:t>
            </a:r>
            <a:endParaRPr lang="en-US" altLang="zh-CN" b="0" kern="0" dirty="0"/>
          </a:p>
          <a:p>
            <a:pPr marL="0" indent="0">
              <a:buFont typeface="Wingdings" panose="05000000000000000000" charset="0"/>
              <a:buNone/>
            </a:pPr>
            <a:endParaRPr lang="en-US" altLang="zh-CN" sz="1600" b="0" kern="0" dirty="0"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result;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Action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Action&lt;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pt-BR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(param1, param2) =&gt; result = param1 + param2; 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Addition(10, 20);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  </a:t>
            </a:r>
            <a:endParaRPr lang="zh-CN" altLang="en-US" b="0" kern="0" dirty="0"/>
          </a:p>
        </p:txBody>
      </p:sp>
    </p:spTree>
    <p:extLst>
      <p:ext uri="{BB962C8B-B14F-4D97-AF65-F5344CB8AC3E}">
        <p14:creationId xmlns:p14="http://schemas.microsoft.com/office/powerpoint/2010/main" val="369573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5" grpId="1"/>
      <p:bldP spid="6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5CF3EE-55F0-4531-9A2C-BB9212C90E7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 err="1"/>
              <a:t>Func</a:t>
            </a:r>
            <a:r>
              <a:rPr lang="en-US" altLang="zh-CN" dirty="0"/>
              <a:t> delegate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2BEE3A-208A-4578-BEFE-FDDDE3F734A5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397786"/>
            <a:ext cx="10515600" cy="1819398"/>
          </a:xfrm>
        </p:spPr>
        <p:txBody>
          <a:bodyPr/>
          <a:lstStyle/>
          <a:p>
            <a:r>
              <a:rPr lang="en-US" altLang="zh-CN" sz="2400" dirty="0"/>
              <a:t> 1 </a:t>
            </a:r>
            <a:r>
              <a:rPr lang="zh-CN" altLang="en-US" sz="2400" dirty="0"/>
              <a:t>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zh-CN" sz="18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多个输入参数，</a:t>
            </a:r>
            <a:r>
              <a:rPr lang="en-US" altLang="zh-CN" sz="2400" dirty="0"/>
              <a:t>1 </a:t>
            </a:r>
            <a:r>
              <a:rPr lang="zh-CN" altLang="en-US" sz="2400" dirty="0"/>
              <a:t>个返回值</a:t>
            </a:r>
            <a:endParaRPr lang="en-US" altLang="zh-CN" sz="2400" dirty="0"/>
          </a:p>
          <a:p>
            <a:pPr lvl="1"/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delegate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Func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T1,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T2, </a:t>
            </a:r>
            <a:r>
              <a:rPr lang="en-US" altLang="zh-CN" sz="1800" i="0" dirty="0"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TResult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&gt;(T1 </a:t>
            </a:r>
            <a:r>
              <a:rPr lang="en-US" altLang="zh-CN" sz="180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altLang="zh-CN" sz="18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T2 arg2) </a:t>
            </a:r>
            <a:endParaRPr lang="en-US" altLang="zh-CN" sz="180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lvl="1"/>
            <a:r>
              <a:rPr lang="zh-CN" altLang="en-US" dirty="0"/>
              <a:t>尖括号中的最后一个参数是返回值的类型，其它的是输入参数的类型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BAAB73-6C07-4ECA-ACD4-B56D162A6B8F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c_1">
            <a:extLst>
              <a:ext uri="{FF2B5EF4-FFF2-40B4-BE49-F238E27FC236}">
                <a16:creationId xmlns:a16="http://schemas.microsoft.com/office/drawing/2014/main" id="{98786CEE-1ABF-4D46-8BA1-EAA1482D8499}"/>
              </a:ext>
            </a:extLst>
          </p:cNvPr>
          <p:cNvSpPr txBox="1">
            <a:spLocks/>
          </p:cNvSpPr>
          <p:nvPr/>
        </p:nvSpPr>
        <p:spPr bwMode="auto">
          <a:xfrm>
            <a:off x="839416" y="3123036"/>
            <a:ext cx="10515600" cy="3474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</a:t>
            </a:r>
            <a:endParaRPr lang="en-US" altLang="zh-CN" sz="1600" b="0" kern="0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private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AddNumbers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param2 )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}    </a:t>
            </a:r>
            <a:endParaRPr lang="zh-CN" altLang="en-US" b="0" kern="0" dirty="0"/>
          </a:p>
        </p:txBody>
      </p:sp>
      <p:sp>
        <p:nvSpPr>
          <p:cNvPr id="6" name="c_3">
            <a:extLst>
              <a:ext uri="{FF2B5EF4-FFF2-40B4-BE49-F238E27FC236}">
                <a16:creationId xmlns:a16="http://schemas.microsoft.com/office/drawing/2014/main" id="{63FA39FA-CDBE-46B5-93CA-AB1258235AD0}"/>
              </a:ext>
            </a:extLst>
          </p:cNvPr>
          <p:cNvSpPr txBox="1">
            <a:spLocks/>
          </p:cNvSpPr>
          <p:nvPr/>
        </p:nvSpPr>
        <p:spPr bwMode="auto">
          <a:xfrm>
            <a:off x="839416" y="3789040"/>
            <a:ext cx="10515600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 Lambda expression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(param1, param2) =&gt;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  <p:sp>
        <p:nvSpPr>
          <p:cNvPr id="7" name="c_2">
            <a:extLst>
              <a:ext uri="{FF2B5EF4-FFF2-40B4-BE49-F238E27FC236}">
                <a16:creationId xmlns:a16="http://schemas.microsoft.com/office/drawing/2014/main" id="{54128B8F-8999-4D53-A490-C48CF37DB327}"/>
              </a:ext>
            </a:extLst>
          </p:cNvPr>
          <p:cNvSpPr txBox="1">
            <a:spLocks/>
          </p:cNvSpPr>
          <p:nvPr/>
        </p:nvSpPr>
        <p:spPr bwMode="auto">
          <a:xfrm>
            <a:off x="839416" y="3429000"/>
            <a:ext cx="10515600" cy="2816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/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static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Main(</a:t>
            </a:r>
            <a:r>
              <a:rPr lang="en-US" altLang="zh-CN" sz="1600" b="1" kern="0" dirty="0">
                <a:solidFill>
                  <a:srgbClr val="006699"/>
                </a:solidFill>
                <a:latin typeface="Consolas" panose="020B0609020204030204" pitchFamily="49" charset="0"/>
              </a:rPr>
              <a:t>string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[]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{   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// </a:t>
            </a:r>
            <a:r>
              <a:rPr lang="en-US" altLang="zh-CN" sz="1600" b="0" kern="0" dirty="0" err="1">
                <a:solidFill>
                  <a:srgbClr val="00B05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kern="0" dirty="0">
                <a:solidFill>
                  <a:srgbClr val="00B050"/>
                </a:solidFill>
                <a:latin typeface="Consolas" panose="020B0609020204030204" pitchFamily="49" charset="0"/>
              </a:rPr>
              <a:t> with an anonymous method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    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 err="1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1600" dirty="0" err="1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&gt; Addition = delegate (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param1,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param2)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pPr>
              <a:buFont typeface="+mj-lt"/>
              <a:buAutoNum type="arabicPeriod"/>
            </a:pP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param1 + param2;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        };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dirty="0">
                <a:solidFill>
                  <a:srgbClr val="006699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000000"/>
                </a:solidFill>
                <a:latin typeface="Consolas" panose="020B0609020204030204" pitchFamily="49" charset="0"/>
              </a:rPr>
              <a:t> result = Addition(10, 20);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1600" b="0" kern="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($</a:t>
            </a:r>
            <a:r>
              <a:rPr lang="en-US" altLang="zh-CN" sz="1600" b="0" kern="0" dirty="0">
                <a:solidFill>
                  <a:srgbClr val="0000FF"/>
                </a:solidFill>
                <a:latin typeface="Consolas" panose="020B0609020204030204" pitchFamily="49" charset="0"/>
              </a:rPr>
              <a:t>"Addition = {result}"</a:t>
            </a: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600" b="0" kern="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600" b="0" kern="0" dirty="0">
                <a:solidFill>
                  <a:srgbClr val="000000"/>
                </a:solidFill>
                <a:latin typeface="Consolas" panose="020B0609020204030204" pitchFamily="49" charset="0"/>
              </a:rPr>
              <a:t>    }</a:t>
            </a:r>
          </a:p>
        </p:txBody>
      </p:sp>
    </p:spTree>
    <p:extLst>
      <p:ext uri="{BB962C8B-B14F-4D97-AF65-F5344CB8AC3E}">
        <p14:creationId xmlns:p14="http://schemas.microsoft.com/office/powerpoint/2010/main" val="703079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l"/>
            <a:r>
              <a:rPr lang="zh-CN" altLang="en-US" dirty="0"/>
              <a:t>命令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9"/>
          </p:nvPr>
        </p:nvSpPr>
        <p:spPr>
          <a:xfrm>
            <a:off x="838200" y="1825626"/>
            <a:ext cx="5185792" cy="4351338"/>
          </a:xfrm>
        </p:spPr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一种 </a:t>
            </a:r>
            <a:r>
              <a:rPr lang="en-US" dirty="0"/>
              <a:t>XAML </a:t>
            </a:r>
            <a:r>
              <a:rPr lang="zh-CN" altLang="en-US" dirty="0"/>
              <a:t>技术</a:t>
            </a:r>
            <a:endParaRPr lang="en-US" dirty="0"/>
          </a:p>
          <a:p>
            <a:pPr lvl="1"/>
            <a:r>
              <a:rPr lang="zh-CN" altLang="en-US" dirty="0"/>
              <a:t>并非是 </a:t>
            </a:r>
            <a:r>
              <a:rPr lang="en-US" dirty="0"/>
              <a:t>MVVM-</a:t>
            </a:r>
            <a:r>
              <a:rPr lang="zh-CN" altLang="en-US" dirty="0"/>
              <a:t>关联的专有技术</a:t>
            </a:r>
            <a:endParaRPr lang="en-US" dirty="0"/>
          </a:p>
          <a:p>
            <a:r>
              <a:rPr lang="en-US" dirty="0"/>
              <a:t> Works great with MVVM</a:t>
            </a:r>
          </a:p>
          <a:p>
            <a:pPr lvl="1"/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对 </a:t>
            </a:r>
            <a:r>
              <a:rPr lang="en-US" dirty="0"/>
              <a:t>View </a:t>
            </a:r>
            <a:r>
              <a:rPr lang="zh-CN" altLang="en-US" dirty="0"/>
              <a:t>的响应是通过 </a:t>
            </a:r>
            <a:r>
              <a:rPr lang="en-US" dirty="0"/>
              <a:t>Command </a:t>
            </a:r>
            <a:r>
              <a:rPr lang="zh-CN" altLang="en-US" dirty="0"/>
              <a:t>来完成的（</a:t>
            </a:r>
            <a:r>
              <a:rPr lang="en-US" altLang="zh-CN" dirty="0"/>
              <a:t>View </a:t>
            </a:r>
            <a:r>
              <a:rPr lang="zh-CN" altLang="en-US" dirty="0"/>
              <a:t>对 </a:t>
            </a:r>
            <a:r>
              <a:rPr lang="en-US" altLang="zh-CN" dirty="0" err="1"/>
              <a:t>ViewModel</a:t>
            </a:r>
            <a:r>
              <a:rPr lang="en-US" altLang="zh-CN" dirty="0"/>
              <a:t> </a:t>
            </a:r>
            <a:r>
              <a:rPr lang="zh-CN" altLang="en-US" dirty="0"/>
              <a:t>的调用）</a:t>
            </a:r>
            <a:r>
              <a:rPr lang="en-US" altLang="zh-CN" dirty="0"/>
              <a:t>: VM </a:t>
            </a:r>
            <a:r>
              <a:rPr lang="zh-CN" altLang="en-US" dirty="0"/>
              <a:t>中声明命令</a:t>
            </a:r>
            <a:r>
              <a:rPr lang="en-US" altLang="zh-CN" dirty="0"/>
              <a:t>, V </a:t>
            </a:r>
            <a:r>
              <a:rPr lang="zh-CN" altLang="en-US" dirty="0"/>
              <a:t>中绑定命令</a:t>
            </a:r>
            <a:endParaRPr lang="en-US" dirty="0"/>
          </a:p>
          <a:p>
            <a:r>
              <a:rPr lang="en-US" dirty="0"/>
              <a:t> Command </a:t>
            </a:r>
            <a:r>
              <a:rPr lang="zh-CN" altLang="en-US" dirty="0"/>
              <a:t>类</a:t>
            </a:r>
            <a:endParaRPr lang="en-US" dirty="0"/>
          </a:p>
          <a:p>
            <a:pPr lvl="1"/>
            <a:r>
              <a:rPr lang="zh-CN" altLang="en-US" dirty="0"/>
              <a:t>继承自</a:t>
            </a:r>
            <a:r>
              <a:rPr lang="en-US" dirty="0"/>
              <a:t> </a:t>
            </a:r>
            <a:r>
              <a:rPr lang="en-US" b="1" dirty="0" err="1">
                <a:latin typeface="Consolas" pitchFamily="49" charset="0"/>
                <a:cs typeface="Consolas" pitchFamily="49" charset="0"/>
              </a:rPr>
              <a:t>ICommand</a:t>
            </a:r>
            <a:endParaRPr lang="en-US" b="1" dirty="0">
              <a:latin typeface="Consolas" pitchFamily="49" charset="0"/>
              <a:cs typeface="Consolas" pitchFamily="49" charset="0"/>
            </a:endParaRPr>
          </a:p>
          <a:p>
            <a:r>
              <a:rPr lang="en-US" dirty="0"/>
              <a:t> </a:t>
            </a:r>
            <a:r>
              <a:rPr lang="zh-CN" altLang="en-US" dirty="0"/>
              <a:t>提供执行及执行判断</a:t>
            </a:r>
            <a:r>
              <a:rPr lang="en-US" dirty="0"/>
              <a:t>(determination of execution, </a:t>
            </a:r>
            <a:r>
              <a:rPr lang="zh-CN" altLang="en-US" dirty="0"/>
              <a:t>能否执行</a:t>
            </a:r>
            <a:r>
              <a:rPr lang="en-US" dirty="0"/>
              <a:t>)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D516D8-32BD-45A9-A99D-9195FCDF7A6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22B0694-5816-4FFF-A00E-D982B82D296F}"/>
              </a:ext>
            </a:extLst>
          </p:cNvPr>
          <p:cNvSpPr txBox="1"/>
          <p:nvPr/>
        </p:nvSpPr>
        <p:spPr>
          <a:xfrm>
            <a:off x="6168010" y="1354954"/>
            <a:ext cx="5896214" cy="520790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CustomCommand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: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ICommand</a:t>
            </a:r>
            <a:endParaRPr lang="en-US" altLang="zh-CN" sz="1200" b="0" dirty="0">
              <a:solidFill>
                <a:schemeClr val="bg1">
                  <a:lumMod val="95000"/>
                </a:schemeClr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当能不能做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(determination)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发生变化时会触发的事件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必须要实现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event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EventHandler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CanExecuteChanged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execution(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?.Invoke(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CanExecute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) 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// determination (</a:t>
            </a:r>
            <a:r>
              <a:rPr lang="zh-CN" altLang="en-US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必须</a:t>
            </a:r>
            <a:r>
              <a:rPr lang="en-US" altLang="zh-CN" sz="1200" b="0" dirty="0">
                <a:solidFill>
                  <a:srgbClr val="008000"/>
                </a:solidFill>
                <a:latin typeface="Cascadia Mono" panose="020B0609020000020004" pitchFamily="49" charset="0"/>
              </a:rPr>
              <a:t>)</a:t>
            </a:r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zh-CN" altLang="en-US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{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!=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(</a:t>
            </a:r>
            <a:r>
              <a:rPr lang="en-US" altLang="zh-CN" sz="1200" b="0" dirty="0">
                <a:solidFill>
                  <a:schemeClr val="bg2">
                    <a:lumMod val="90000"/>
                  </a:schemeClr>
                </a:solidFill>
                <a:latin typeface="Cascadia Mono" panose="020B0609020000020004" pitchFamily="49" charset="0"/>
              </a:rPr>
              <a:t>param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);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false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</a:p>
          <a:p>
            <a:pPr algn="l"/>
            <a:r>
              <a:rPr lang="zh-CN" altLang="en-US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chemeClr val="bg1">
                    <a:lumMod val="95000"/>
                  </a:schemeClr>
                </a:solidFill>
                <a:latin typeface="Cascadia Mono" panose="020B0609020000020004" pitchFamily="49" charset="0"/>
              </a:rPr>
              <a:t>}</a:t>
            </a:r>
          </a:p>
          <a:p>
            <a:pPr algn="l"/>
            <a:endParaRPr lang="zh-CN" altLang="en-US" sz="1200" b="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2B91AF"/>
                </a:solidFill>
                <a:latin typeface="Cascadia Mono" panose="020B0609020000020004" pitchFamily="49" charset="0"/>
              </a:rPr>
              <a:t>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ExecuteAction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{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Func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,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&gt;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 err="1">
                <a:solidFill>
                  <a:schemeClr val="bg1"/>
                </a:solidFill>
                <a:latin typeface="Cascadia Mono" panose="020B0609020000020004" pitchFamily="49" charset="0"/>
              </a:rPr>
              <a:t>CanExecuteAction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 {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get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</a:t>
            </a:r>
            <a:r>
              <a:rPr lang="en-US" altLang="zh-CN" sz="1200" b="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sz="1200" b="0" dirty="0">
                <a:solidFill>
                  <a:srgbClr val="0000FF"/>
                </a:solidFill>
                <a:latin typeface="Cascadia Mono" panose="020B0609020000020004" pitchFamily="49" charset="0"/>
              </a:rPr>
              <a:t>set</a:t>
            </a:r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; }</a:t>
            </a:r>
          </a:p>
          <a:p>
            <a:pPr algn="l"/>
            <a:r>
              <a:rPr lang="en-US" altLang="zh-CN" sz="1200" b="0" dirty="0">
                <a:solidFill>
                  <a:schemeClr val="bg1"/>
                </a:solidFill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660630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dirty="0"/>
              <a:t> 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有时命令需要访问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的状态</a:t>
            </a:r>
            <a:endParaRPr lang="en-US" dirty="0"/>
          </a:p>
          <a:p>
            <a:pPr lvl="1"/>
            <a:r>
              <a:rPr lang="zh-CN" altLang="en-US" dirty="0"/>
              <a:t>例如保存用户输入的数据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命令类并非“属于”某一</a:t>
            </a:r>
            <a:r>
              <a:rPr lang="en-US" dirty="0"/>
              <a:t> ViewModel</a:t>
            </a:r>
          </a:p>
          <a:p>
            <a:r>
              <a:rPr lang="en-US" dirty="0"/>
              <a:t> </a:t>
            </a:r>
            <a:r>
              <a:rPr lang="zh-CN" altLang="en-US" dirty="0"/>
              <a:t>需要讲相关类勾连到一起</a:t>
            </a:r>
            <a:endParaRPr lang="en-US" dirty="0"/>
          </a:p>
          <a:p>
            <a:pPr lvl="1"/>
            <a:r>
              <a:rPr lang="zh-CN" altLang="en-US" dirty="0"/>
              <a:t>命令的执行需要访问</a:t>
            </a:r>
            <a:r>
              <a:rPr lang="en-US" dirty="0"/>
              <a:t> VM </a:t>
            </a:r>
            <a:r>
              <a:rPr lang="zh-CN" altLang="en-US" dirty="0"/>
              <a:t>的状态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47D2C9-0B6D-43B1-87BF-D22DF0962C6A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83740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在 </a:t>
            </a:r>
            <a:r>
              <a:rPr lang="en-US" dirty="0"/>
              <a:t>MVVM </a:t>
            </a:r>
            <a:r>
              <a:rPr lang="zh-CN" altLang="en-US" dirty="0"/>
              <a:t>中使用命令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1:</a:t>
            </a:r>
          </a:p>
          <a:p>
            <a:pPr lvl="1"/>
            <a:r>
              <a:rPr lang="zh-CN" altLang="en-US" dirty="0"/>
              <a:t>在命令的构造函数中收进一个 </a:t>
            </a:r>
            <a:r>
              <a:rPr lang="en-US" altLang="zh-CN" dirty="0"/>
              <a:t>VM </a:t>
            </a:r>
            <a:r>
              <a:rPr lang="zh-CN" altLang="en-US" dirty="0"/>
              <a:t>的副本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技术方法</a:t>
            </a:r>
            <a:r>
              <a:rPr lang="en-US" dirty="0"/>
              <a:t> 2:</a:t>
            </a:r>
          </a:p>
          <a:p>
            <a:pPr lvl="1"/>
            <a:r>
              <a:rPr lang="zh-CN" altLang="en-US" dirty="0"/>
              <a:t>采用</a:t>
            </a:r>
            <a:r>
              <a:rPr lang="en-US" dirty="0"/>
              <a:t> Delegate/Relay Command </a:t>
            </a:r>
            <a:r>
              <a:rPr lang="zh-CN" altLang="en-US" dirty="0"/>
              <a:t>模式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zh-CN" altLang="en-US" dirty="0"/>
              <a:t>容许将方法的指针传递到命令</a:t>
            </a:r>
            <a:endParaRPr lang="en-US" dirty="0"/>
          </a:p>
          <a:p>
            <a:pPr lvl="2"/>
            <a:r>
              <a:rPr lang="zh-CN" altLang="en-US" dirty="0"/>
              <a:t>方法本身驻留在</a:t>
            </a:r>
            <a:r>
              <a:rPr lang="en-US" dirty="0"/>
              <a:t> </a:t>
            </a:r>
            <a:r>
              <a:rPr lang="en-US" dirty="0" err="1"/>
              <a:t>ViewModel</a:t>
            </a:r>
            <a:r>
              <a:rPr lang="en-US" dirty="0"/>
              <a:t> </a:t>
            </a:r>
            <a:r>
              <a:rPr lang="zh-CN" altLang="en-US" dirty="0"/>
              <a:t>中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采用哪个技术方案取决于命令的重用性需要</a:t>
            </a:r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1C18E1-66B0-4AD8-8CF0-80F2C8BFBF4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Adding Commanding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16A5104-1C2C-4CA4-83A1-C89B8C650D01}"/>
              </a:ext>
            </a:extLst>
          </p:cNvPr>
          <p:cNvSpPr txBox="1"/>
          <p:nvPr/>
        </p:nvSpPr>
        <p:spPr>
          <a:xfrm>
            <a:off x="1415480" y="3130905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https://docs.microsoft.com/en-us/dotnet/api/microsoft.visualstudio.platformui.delegatecommand?view=visualstudiosdk-2022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ED5024A-C6C8-486E-8F73-8E2281754E4A}"/>
              </a:ext>
            </a:extLst>
          </p:cNvPr>
          <p:cNvSpPr txBox="1"/>
          <p:nvPr/>
        </p:nvSpPr>
        <p:spPr>
          <a:xfrm>
            <a:off x="1417473" y="3414887"/>
            <a:ext cx="10441161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https://docs.microsoft.com/en-us/archive/msdn-magazine/2013/may/mvvm-commands-relaycommands-and-eventtocommand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708CFD-F818-4E80-B67B-20F5D86F02B2}"/>
              </a:ext>
            </a:extLst>
          </p:cNvPr>
          <p:cNvSpPr txBox="1"/>
          <p:nvPr/>
        </p:nvSpPr>
        <p:spPr>
          <a:xfrm>
            <a:off x="479376" y="5589240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Studio\2022\Community\Common7\IDE\Extensions\u1udtwhe.2b0\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Microsoft.VisualStudio.Shell.15.0.dll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DA3A9E2-13B3-4B2F-95FE-AA3127FAE2C9}"/>
              </a:ext>
            </a:extLst>
          </p:cNvPr>
          <p:cNvSpPr txBox="1"/>
          <p:nvPr/>
        </p:nvSpPr>
        <p:spPr>
          <a:xfrm>
            <a:off x="479376" y="5953875"/>
            <a:ext cx="11449272" cy="2980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D:\Program Files\Microsoft Visual Studio\2022\Community\Common7\IDE\Extensions\u1udtwhe.2b0\</a:t>
            </a:r>
            <a:r>
              <a:rPr lang="nn-NO" altLang="zh-CN" sz="1200" b="0" dirty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Microsoft.VisualStudio.Utilities.dll</a:t>
            </a:r>
            <a:endParaRPr lang="zh-CN" altLang="en-US" sz="1200" b="0" dirty="0">
              <a:solidFill>
                <a:schemeClr val="bg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641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23593" y="5087769"/>
            <a:ext cx="7560839" cy="1365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程序设计是编程技术人员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应该掌握的一项基本技能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6A668C7-009C-41E6-8D85-3748B60848B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Linux vs Windows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C714E9C-E4E6-476E-8457-5A59F1D8F4F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一项基本技能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9AA390-CD92-4CEA-A6F0-47FA87FDFDB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2800" dirty="0"/>
              <a:t>  Windows </a:t>
            </a:r>
            <a:r>
              <a:rPr lang="zh-CN" altLang="en-US" sz="2800" dirty="0"/>
              <a:t>在</a:t>
            </a:r>
            <a:r>
              <a:rPr lang="en-US" altLang="zh-CN" sz="2800" dirty="0"/>
              <a:t>PC</a:t>
            </a:r>
            <a:r>
              <a:rPr lang="zh-CN" altLang="en-US" sz="2800" dirty="0"/>
              <a:t>上被广泛使用和普及</a:t>
            </a:r>
          </a:p>
          <a:p>
            <a:r>
              <a:rPr lang="zh-CN" altLang="en-US" sz="2800" dirty="0"/>
              <a:t>  大多数桌面应用程序基于 </a:t>
            </a:r>
            <a:r>
              <a:rPr lang="en-US" altLang="zh-CN" sz="2800" dirty="0"/>
              <a:t>Windows</a:t>
            </a:r>
          </a:p>
          <a:p>
            <a:r>
              <a:rPr lang="en-US" altLang="zh-CN" sz="2800" dirty="0"/>
              <a:t>  </a:t>
            </a:r>
            <a:r>
              <a:rPr lang="zh-CN" altLang="en-US" sz="2800" dirty="0"/>
              <a:t>在智能制造的时代风口，</a:t>
            </a:r>
            <a:r>
              <a:rPr lang="en-US" altLang="zh-CN" sz="2800" dirty="0"/>
              <a:t>Windows </a:t>
            </a:r>
            <a:r>
              <a:rPr lang="zh-CN" altLang="en-US" sz="2800" dirty="0"/>
              <a:t>程序设计大有用武之地</a:t>
            </a:r>
          </a:p>
          <a:p>
            <a:r>
              <a:rPr lang="zh-CN" altLang="en-US" sz="2800" dirty="0"/>
              <a:t>  </a:t>
            </a:r>
            <a:r>
              <a:rPr lang="en-US" altLang="zh-CN" sz="2800" dirty="0"/>
              <a:t>Windows </a:t>
            </a:r>
            <a:r>
              <a:rPr lang="zh-CN" altLang="en-US" sz="2800" dirty="0"/>
              <a:t>对 </a:t>
            </a:r>
            <a:r>
              <a:rPr lang="en-US" altLang="zh-CN" sz="2800" dirty="0"/>
              <a:t>Linux </a:t>
            </a:r>
            <a:r>
              <a:rPr lang="zh-CN" altLang="en-US" sz="2800" dirty="0"/>
              <a:t>应用程序的支持越来越好，目前正在加强对安卓等移动生态的支持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912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XAML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数据绑定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MVVM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是什么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模式的实现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</a:rPr>
              <a:t>加入命令</a:t>
            </a:r>
            <a:endParaRPr lang="en-US" altLang="zh-CN" sz="3200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altLang="zh-CN" sz="3200" dirty="0"/>
              <a:t> </a:t>
            </a:r>
            <a:r>
              <a:rPr lang="zh-CN" altLang="en-US" sz="3200" dirty="0"/>
              <a:t>课程实验项目 </a:t>
            </a:r>
            <a:r>
              <a:rPr lang="en-US" altLang="zh-CN" sz="3200" dirty="0" err="1"/>
              <a:t>wpfTest</a:t>
            </a:r>
            <a:r>
              <a:rPr lang="en-US" altLang="zh-CN" sz="3200" dirty="0"/>
              <a:t> </a:t>
            </a:r>
            <a:r>
              <a:rPr lang="zh-CN" altLang="en-US" sz="3200" dirty="0"/>
              <a:t>代码介绍</a:t>
            </a:r>
            <a:endParaRPr lang="en-US" altLang="zh-CN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397358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课程实验项目 </a:t>
            </a:r>
            <a:r>
              <a:rPr lang="en-US" altLang="zh-CN" sz="3200" b="0" kern="0" dirty="0" err="1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144968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err="1"/>
              <a:t>wpfTest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</a:t>
            </a:r>
            <a:r>
              <a:rPr lang="en-US" altLang="zh-CN" dirty="0"/>
              <a:t>https://gitee.com/principlewindows/wpfTest</a:t>
            </a:r>
            <a:endParaRPr lang="en-US" dirty="0"/>
          </a:p>
          <a:p>
            <a:r>
              <a:rPr lang="zh-CN" altLang="en-US" dirty="0"/>
              <a:t> 是实验课进行的依据</a:t>
            </a:r>
            <a:endParaRPr lang="en-US" dirty="0"/>
          </a:p>
          <a:p>
            <a:r>
              <a:rPr lang="en-US" dirty="0"/>
              <a:t> </a:t>
            </a:r>
            <a:r>
              <a:rPr lang="zh-CN" altLang="en-US" dirty="0"/>
              <a:t>其中的大量编程技巧会在期末考试中被考到</a:t>
            </a:r>
            <a:endParaRPr lang="en-US" dirty="0"/>
          </a:p>
          <a:p>
            <a:endParaRPr 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D106B7-2D6B-41EC-98BE-9167A0E00CED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课程实验项目 </a:t>
            </a:r>
            <a:r>
              <a:rPr lang="en-US" altLang="zh-CN" sz="1200" b="0" dirty="0" err="1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wpfTest</a:t>
            </a:r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代码介绍</a:t>
            </a:r>
          </a:p>
        </p:txBody>
      </p:sp>
    </p:spTree>
    <p:extLst>
      <p:ext uri="{BB962C8B-B14F-4D97-AF65-F5344CB8AC3E}">
        <p14:creationId xmlns:p14="http://schemas.microsoft.com/office/powerpoint/2010/main" val="413192232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4054609729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463567" y="330042"/>
            <a:ext cx="6864681" cy="866710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5B3D6595-725C-4DEF-B499-657E63E3B7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442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1.4 UWP, </a:t>
            </a:r>
            <a:r>
              <a:rPr lang="en-US" altLang="zh-CN" sz="4000" dirty="0" err="1">
                <a:solidFill>
                  <a:srgbClr val="002060"/>
                </a:solidFill>
              </a:rPr>
              <a:t>WinUI</a:t>
            </a:r>
            <a:r>
              <a:rPr lang="en-US" altLang="zh-CN" sz="4000" dirty="0">
                <a:solidFill>
                  <a:srgbClr val="002060"/>
                </a:solidFill>
              </a:rPr>
              <a:t> and App SDK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0D19C8-9120-40B9-859F-2FA7C1E71CF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89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 to Windows App SDK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4475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0070" y="4005064"/>
            <a:ext cx="5010150" cy="214312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42560A72-FBC1-45F4-B909-158A0FA46350}"/>
              </a:ext>
            </a:extLst>
          </p:cNvPr>
          <p:cNvSpPr/>
          <p:nvPr/>
        </p:nvSpPr>
        <p:spPr>
          <a:xfrm>
            <a:off x="9681171" y="3031599"/>
            <a:ext cx="1911101" cy="567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[‘</a:t>
            </a:r>
            <a:r>
              <a:rPr lang="en-US" altLang="zh-CN" sz="2800" b="0" dirty="0" err="1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zæmərɪn</a:t>
            </a:r>
            <a:r>
              <a:rPr lang="en-US" altLang="zh-CN" sz="2800" b="0" dirty="0">
                <a:solidFill>
                  <a:schemeClr val="accent6">
                    <a:lumMod val="75000"/>
                  </a:schemeClr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]</a:t>
            </a:r>
            <a:endParaRPr lang="zh-CN" altLang="en-US" sz="2800" b="0" dirty="0">
              <a:solidFill>
                <a:schemeClr val="accent6">
                  <a:lumMod val="75000"/>
                </a:schemeClr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288391F-08FC-47E2-B7BF-9D5D5F126AAD}"/>
              </a:ext>
            </a:extLst>
          </p:cNvPr>
          <p:cNvSpPr/>
          <p:nvPr/>
        </p:nvSpPr>
        <p:spPr>
          <a:xfrm>
            <a:off x="2711624" y="6121222"/>
            <a:ext cx="8880648" cy="4010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https://docs.microsoft.com/en-us/xamarin/get-started/what-is-xamarin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4CE03F40-5385-48B1-9AEA-0AF9F97350A6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UWP, </a:t>
            </a:r>
            <a:r>
              <a:rPr lang="en-US" altLang="zh-CN" dirty="0" err="1"/>
              <a:t>WinUI</a:t>
            </a:r>
            <a:r>
              <a:rPr lang="en-US" altLang="zh-CN" dirty="0"/>
              <a:t> </a:t>
            </a:r>
            <a:r>
              <a:rPr lang="zh-CN" altLang="en-US" dirty="0"/>
              <a:t>与 </a:t>
            </a:r>
            <a:r>
              <a:rPr lang="en-US" altLang="zh-CN" dirty="0"/>
              <a:t>App SDK </a:t>
            </a:r>
            <a:r>
              <a:rPr lang="zh-CN" altLang="en-US" dirty="0"/>
              <a:t>的发展历程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29C248B-C616-4201-B8F0-B91E582B491F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484784"/>
            <a:ext cx="10515600" cy="3096344"/>
          </a:xfrm>
        </p:spPr>
        <p:txBody>
          <a:bodyPr/>
          <a:lstStyle/>
          <a:p>
            <a:r>
              <a:rPr lang="zh-CN" altLang="en-US" dirty="0"/>
              <a:t>  近些年来 </a:t>
            </a:r>
            <a:r>
              <a:rPr lang="en-US" altLang="zh-CN" dirty="0"/>
              <a:t>WINDOWS </a:t>
            </a:r>
            <a:r>
              <a:rPr lang="zh-CN" altLang="en-US" dirty="0"/>
              <a:t>编程技术发展迅速</a:t>
            </a:r>
          </a:p>
          <a:p>
            <a:r>
              <a:rPr lang="zh-CN" altLang="en-US" dirty="0"/>
              <a:t>  </a:t>
            </a:r>
            <a:r>
              <a:rPr lang="en-US" altLang="zh-CN" dirty="0"/>
              <a:t>Universal Windows Platform</a:t>
            </a:r>
            <a:r>
              <a:rPr lang="zh-CN" altLang="en-US" dirty="0"/>
              <a:t>（通用</a:t>
            </a:r>
            <a:r>
              <a:rPr lang="en-US" altLang="zh-CN" dirty="0"/>
              <a:t>Windows</a:t>
            </a:r>
            <a:r>
              <a:rPr lang="zh-CN" altLang="en-US" dirty="0"/>
              <a:t>平台）</a:t>
            </a:r>
          </a:p>
          <a:p>
            <a:pPr lvl="1"/>
            <a:r>
              <a:rPr lang="zh-CN" altLang="en-US" dirty="0"/>
              <a:t>微软新提出的一种应用种类：通过统一的开发平台，使开发者针对其开发的代码在多种不同的设备上实现共享，并为用户提供统一的使用体验</a:t>
            </a:r>
          </a:p>
          <a:p>
            <a:pPr lvl="1"/>
            <a:r>
              <a:rPr lang="en-US" altLang="zh-CN" dirty="0"/>
              <a:t>Windows 10 </a:t>
            </a:r>
            <a:r>
              <a:rPr lang="zh-CN" altLang="en-US" dirty="0"/>
              <a:t>应用商店里所有的程序都是</a:t>
            </a:r>
            <a:r>
              <a:rPr lang="en-US" altLang="zh-CN" dirty="0"/>
              <a:t>UWP</a:t>
            </a:r>
            <a:r>
              <a:rPr lang="zh-CN" altLang="en-US" dirty="0"/>
              <a:t>应用</a:t>
            </a:r>
          </a:p>
          <a:p>
            <a:pPr lvl="1"/>
            <a:r>
              <a:rPr lang="en-US" altLang="zh-CN" dirty="0"/>
              <a:t>UWP</a:t>
            </a:r>
            <a:r>
              <a:rPr lang="zh-CN" altLang="en-US" dirty="0"/>
              <a:t>基于</a:t>
            </a:r>
            <a:r>
              <a:rPr lang="en-US" altLang="zh-CN" dirty="0"/>
              <a:t>.NET Framework</a:t>
            </a:r>
            <a:r>
              <a:rPr lang="zh-CN" altLang="en-US" dirty="0"/>
              <a:t>，也可用</a:t>
            </a:r>
            <a:r>
              <a:rPr lang="en-US" altLang="zh-CN" dirty="0"/>
              <a:t>VC++</a:t>
            </a:r>
            <a:r>
              <a:rPr lang="zh-CN" altLang="en-US" dirty="0"/>
              <a:t>开发</a:t>
            </a:r>
          </a:p>
          <a:p>
            <a:pPr lvl="1"/>
            <a:r>
              <a:rPr lang="zh-CN" altLang="en-US" dirty="0"/>
              <a:t>也可采用基于</a:t>
            </a:r>
            <a:r>
              <a:rPr lang="en-US" altLang="zh-CN" dirty="0"/>
              <a:t>Xamarin</a:t>
            </a:r>
            <a:r>
              <a:rPr lang="zh-CN" altLang="en-US" dirty="0"/>
              <a:t>的</a:t>
            </a:r>
            <a:r>
              <a:rPr lang="en-US" altLang="zh-CN" dirty="0"/>
              <a:t>.NET</a:t>
            </a:r>
            <a:r>
              <a:rPr lang="zh-CN" altLang="en-US" dirty="0"/>
              <a:t>框架，完成对安卓、</a:t>
            </a:r>
            <a:r>
              <a:rPr lang="en-US" altLang="zh-CN" dirty="0"/>
              <a:t>iOS</a:t>
            </a:r>
            <a:r>
              <a:rPr lang="zh-CN" altLang="en-US" dirty="0"/>
              <a:t>的跨平台支持</a:t>
            </a:r>
          </a:p>
          <a:p>
            <a:pPr lvl="1"/>
            <a:r>
              <a:rPr lang="zh-CN" altLang="en-US" dirty="0"/>
              <a:t>桌面应用程序转换器</a:t>
            </a:r>
            <a:r>
              <a:rPr lang="en-US" altLang="zh-CN" dirty="0"/>
              <a:t>(Desktop Application Converter)</a:t>
            </a:r>
            <a:r>
              <a:rPr lang="zh-CN" altLang="en-US" dirty="0"/>
              <a:t>，可以把现有的桌面应用程序（</a:t>
            </a:r>
            <a:r>
              <a:rPr lang="en-US" altLang="zh-CN" dirty="0"/>
              <a:t>.NET 4.6.1 </a:t>
            </a:r>
            <a:r>
              <a:rPr lang="zh-CN" altLang="en-US" dirty="0"/>
              <a:t>或 </a:t>
            </a:r>
            <a:r>
              <a:rPr lang="en-US" altLang="zh-CN" dirty="0"/>
              <a:t>Win32</a:t>
            </a:r>
            <a:r>
              <a:rPr lang="zh-CN" altLang="en-US" dirty="0"/>
              <a:t>）转换成 </a:t>
            </a:r>
            <a:r>
              <a:rPr lang="en-US" altLang="zh-CN" dirty="0"/>
              <a:t>UWP</a:t>
            </a:r>
            <a:r>
              <a:rPr lang="zh-CN" altLang="en-US" dirty="0"/>
              <a:t>程序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00B24FF-B9DB-4D65-B176-360A46FE1498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16201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0" y="533400"/>
            <a:ext cx="6442075" cy="519113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dirty="0"/>
              <a:t>Evolution of </a:t>
            </a:r>
            <a:r>
              <a:rPr lang="en-US" altLang="zh-CN" dirty="0" err="1"/>
              <a:t>WinUI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192341-336C-4A9C-91EB-4EA8720BD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512" y="1412777"/>
            <a:ext cx="4240848" cy="184431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9B0AF57-6E99-44F3-88DA-3D1C11A022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3912" y="3717033"/>
            <a:ext cx="5004048" cy="19343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D5382F0-AF61-415F-A44E-429B9A78C0CE}"/>
              </a:ext>
            </a:extLst>
          </p:cNvPr>
          <p:cNvSpPr/>
          <p:nvPr/>
        </p:nvSpPr>
        <p:spPr>
          <a:xfrm>
            <a:off x="6107117" y="1916833"/>
            <a:ext cx="4572000" cy="172495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altLang="zh-CN" sz="1800" b="0" dirty="0">
                <a:latin typeface="Segoe UI" panose="020B0502040204020203" pitchFamily="34" charset="0"/>
              </a:rPr>
              <a:t>By completely decoupling XAML, composition, and input APIs from the </a:t>
            </a:r>
            <a:r>
              <a:rPr lang="en-US" altLang="zh-CN" sz="1800" b="0" dirty="0">
                <a:latin typeface="Segoe UI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Windows 10 SDK</a:t>
            </a:r>
            <a:r>
              <a:rPr lang="en-US" altLang="zh-CN" sz="1800" b="0" dirty="0">
                <a:latin typeface="Segoe UI" panose="020B0502040204020203" pitchFamily="34" charset="0"/>
              </a:rPr>
              <a:t>, the scope of </a:t>
            </a:r>
            <a:r>
              <a:rPr lang="en-US" altLang="zh-CN" sz="1800" b="0" dirty="0" err="1">
                <a:latin typeface="Segoe UI" panose="020B0502040204020203" pitchFamily="34" charset="0"/>
              </a:rPr>
              <a:t>WinUI</a:t>
            </a:r>
            <a:r>
              <a:rPr lang="en-US" altLang="zh-CN" sz="1800" b="0" dirty="0">
                <a:latin typeface="Segoe UI" panose="020B0502040204020203" pitchFamily="34" charset="0"/>
              </a:rPr>
              <a:t> 3 includes the full Windows 10 native UI platform.</a:t>
            </a:r>
            <a:endParaRPr lang="zh-CN" altLang="en-US" sz="18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9011A92-84B8-49D7-935B-D6700B839E24}"/>
              </a:ext>
            </a:extLst>
          </p:cNvPr>
          <p:cNvSpPr/>
          <p:nvPr/>
        </p:nvSpPr>
        <p:spPr>
          <a:xfrm>
            <a:off x="1775520" y="3935904"/>
            <a:ext cx="3600400" cy="17253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/>
              <a:t>All new XAML features will eventually ship as part of </a:t>
            </a:r>
            <a:r>
              <a:rPr lang="en-US" altLang="zh-CN" sz="1800" dirty="0" err="1"/>
              <a:t>WinUI</a:t>
            </a:r>
            <a:r>
              <a:rPr lang="en-US" altLang="zh-CN" sz="1800" dirty="0"/>
              <a:t>. The existing UWP XAML APIs that ship as part of the OS will </a:t>
            </a:r>
            <a:r>
              <a:rPr lang="en-US" altLang="zh-CN" sz="1800" dirty="0">
                <a:solidFill>
                  <a:srgbClr val="FF0000"/>
                </a:solidFill>
              </a:rPr>
              <a:t>no longer</a:t>
            </a:r>
            <a:r>
              <a:rPr lang="en-US" altLang="zh-CN" sz="1800" dirty="0"/>
              <a:t> receive new feature updates. </a:t>
            </a:r>
            <a:endParaRPr lang="zh-CN" altLang="en-US" sz="1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1B3F640-54D9-4DA5-AF3D-A6F2879A91BB}"/>
              </a:ext>
            </a:extLst>
          </p:cNvPr>
          <p:cNvSpPr/>
          <p:nvPr/>
        </p:nvSpPr>
        <p:spPr>
          <a:xfrm>
            <a:off x="3431704" y="5913492"/>
            <a:ext cx="5598368" cy="395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dirty="0">
                <a:hlinkClick r:id="rId6"/>
              </a:rPr>
              <a:t>https://docs.microsoft.com/en-us/windows/apps/winui/</a:t>
            </a:r>
            <a:endParaRPr lang="zh-CN" altLang="en-US" sz="18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ADF8545-10C4-4229-A138-949F6660AE35}"/>
              </a:ext>
            </a:extLst>
          </p:cNvPr>
          <p:cNvSpPr txBox="1"/>
          <p:nvPr/>
        </p:nvSpPr>
        <p:spPr>
          <a:xfrm>
            <a:off x="9120336" y="5963793"/>
            <a:ext cx="2952328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从捆绑到釜底抽薪！</a:t>
            </a:r>
          </a:p>
        </p:txBody>
      </p:sp>
    </p:spTree>
    <p:extLst>
      <p:ext uri="{BB962C8B-B14F-4D97-AF65-F5344CB8AC3E}">
        <p14:creationId xmlns:p14="http://schemas.microsoft.com/office/powerpoint/2010/main" val="183545506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13CE5766-CC66-44E2-AD83-CC29D13320D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 err="1"/>
              <a:t>winRT</a:t>
            </a:r>
            <a:r>
              <a:rPr lang="en-US" altLang="zh-CN" dirty="0"/>
              <a:t> &amp; </a:t>
            </a:r>
            <a:r>
              <a:rPr lang="en-US" altLang="zh-CN" dirty="0" err="1"/>
              <a:t>WinUI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idx="9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Windows UI 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</a:rPr>
              <a:t>库是使用 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C++/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</a:rPr>
              <a:t>编写的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</a:rPr>
              <a:t> 下面详述如何向 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C++/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WinRT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</a:rPr>
              <a:t>项目添加对 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Windows UI (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) </a:t>
            </a:r>
            <a:r>
              <a:rPr lang="zh-CN" altLang="en-US" sz="1800" b="1" dirty="0">
                <a:solidFill>
                  <a:schemeClr val="accent2">
                    <a:lumMod val="50000"/>
                  </a:schemeClr>
                </a:solidFill>
              </a:rPr>
              <a:t>库的支持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https://docs.microsoft.com/zh-cn/windows/uwp/cpp-and-winrt-apis/simple-winui-example?cid=kerryherger</a:t>
            </a:r>
          </a:p>
          <a:p>
            <a:pPr marL="342788" lvl="1" indent="0">
              <a:buNone/>
            </a:pPr>
            <a:endParaRPr lang="en-US" altLang="zh-CN" sz="1600" b="1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chemeClr val="accent2">
                  <a:lumMod val="5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8333DD5-2016-41DF-ADDA-32BE3316D17A}"/>
              </a:ext>
            </a:extLst>
          </p:cNvPr>
          <p:cNvSpPr/>
          <p:nvPr/>
        </p:nvSpPr>
        <p:spPr>
          <a:xfrm>
            <a:off x="4655841" y="2060848"/>
            <a:ext cx="6840760" cy="1156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MIDL 3.0 is a particularly convenient way to define C++/WinRT runtime classes. </a:t>
            </a:r>
          </a:p>
          <a:p>
            <a:pPr algn="l"/>
            <a:r>
              <a:rPr lang="en-US" altLang="zh-CN" sz="16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https://docs.microsoft.com/en-us/uwp/midl-3/troubleshooting</a:t>
            </a:r>
            <a:endParaRPr lang="zh-CN" altLang="en-US" sz="1600" b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003FA84-B0D1-4D13-AA58-8C8BB047CB27}"/>
              </a:ext>
            </a:extLst>
          </p:cNvPr>
          <p:cNvSpPr/>
          <p:nvPr/>
        </p:nvSpPr>
        <p:spPr>
          <a:xfrm>
            <a:off x="534217" y="5229200"/>
            <a:ext cx="11471311" cy="714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Runtime components with C++/WinRT</a:t>
            </a:r>
          </a:p>
          <a:p>
            <a:pPr algn="l"/>
            <a:r>
              <a:rPr lang="en-US" altLang="zh-CN" sz="1400" b="0" dirty="0">
                <a:latin typeface="Consolas" panose="020B0609020204030204" pitchFamily="49" charset="0"/>
              </a:rPr>
              <a:t>https://docs.microsoft.com/en-us/windows/uwp/winrt-components/create-a-windows-runtime-component-in-cppwinrt</a:t>
            </a:r>
            <a:endParaRPr lang="zh-CN" altLang="en-US" sz="1400" b="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154643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A66E564-A2F9-4191-B976-43551A6F0683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2985292"/>
            <a:ext cx="10515600" cy="3396036"/>
          </a:xfrm>
        </p:spPr>
        <p:txBody>
          <a:bodyPr/>
          <a:lstStyle/>
          <a:p>
            <a:r>
              <a:rPr lang="en-US" altLang="zh-CN" dirty="0"/>
              <a:t> a set of new developer components and tools that represent the next evolution in the Windows app development platform</a:t>
            </a:r>
          </a:p>
          <a:p>
            <a:r>
              <a:rPr lang="en-US" altLang="zh-CN" dirty="0"/>
              <a:t> provides a unified set of APIs and tools that can be used in a consistent way by any desktop app on Windows 11 and </a:t>
            </a:r>
            <a:r>
              <a:rPr lang="en-US" altLang="zh-CN" dirty="0" err="1"/>
              <a:t>downlevel</a:t>
            </a:r>
            <a:r>
              <a:rPr lang="en-US" altLang="zh-CN" dirty="0"/>
              <a:t> to Windows 10, version 1809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sz="1800" dirty="0"/>
              <a:t>The Windows App SDK does not replace the existing desktop Windows app types</a:t>
            </a:r>
          </a:p>
          <a:p>
            <a:pPr lvl="1"/>
            <a:r>
              <a:rPr lang="en-US" altLang="zh-CN" sz="1400" dirty="0"/>
              <a:t>.NET (including Windows Forms and WPF) </a:t>
            </a:r>
          </a:p>
          <a:p>
            <a:pPr lvl="1"/>
            <a:r>
              <a:rPr lang="en-US" altLang="zh-CN" sz="1400" dirty="0"/>
              <a:t>desktop Win32 with C++. </a:t>
            </a:r>
          </a:p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It complements existing platforms with a common set of APIs and tools that developers can rely on across these platforms.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310DF5C-0D4E-465A-9691-AEC65F03924B}"/>
              </a:ext>
            </a:extLst>
          </p:cNvPr>
          <p:cNvSpPr/>
          <p:nvPr/>
        </p:nvSpPr>
        <p:spPr>
          <a:xfrm>
            <a:off x="8864087" y="3180021"/>
            <a:ext cx="3024336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</a:t>
            </a:r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API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66EE3D27-075E-4AED-870C-F546D93D034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D8BC896-C21F-4159-8DAE-46DA0173C964}"/>
              </a:ext>
            </a:extLst>
          </p:cNvPr>
          <p:cNvSpPr txBox="1"/>
          <p:nvPr/>
        </p:nvSpPr>
        <p:spPr>
          <a:xfrm>
            <a:off x="838200" y="1653227"/>
            <a:ext cx="10515600" cy="1060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The Windows App SDK — the new name for Project Reunion and </a:t>
            </a:r>
            <a:r>
              <a:rPr lang="en-US" altLang="zh-CN" sz="1800" b="0" dirty="0" err="1">
                <a:solidFill>
                  <a:schemeClr val="accent3">
                    <a:lumMod val="75000"/>
                  </a:schemeClr>
                </a:solidFill>
              </a:rPr>
              <a:t>WinUI</a:t>
            </a:r>
            <a:r>
              <a:rPr lang="en-US" altLang="zh-CN" sz="1800" b="0" dirty="0">
                <a:solidFill>
                  <a:schemeClr val="accent3">
                    <a:lumMod val="75000"/>
                  </a:schemeClr>
                </a:solidFill>
              </a:rPr>
              <a:t> 3 — brings a unified set of APIs and tools for developing desktop apps to Windows 11 and Windows 10.Choose your UI, language, and technology then share your apps with millions.</a:t>
            </a:r>
            <a:endParaRPr lang="zh-CN" altLang="en-US" sz="1800" b="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55522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1CBBBD-3029-4C1D-AE30-8509526A14AC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Windows App SDK </a:t>
            </a:r>
            <a:r>
              <a:rPr lang="zh-CN" altLang="en-US" dirty="0"/>
              <a:t>的优势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2A317A-0B12-4DB6-8884-DFBDD3375C35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sz="2400" dirty="0"/>
              <a:t> 在桌面应用的不同平台上实现协调一致的 </a:t>
            </a:r>
            <a:r>
              <a:rPr lang="en-US" altLang="zh-CN" sz="2400" dirty="0"/>
              <a:t>API </a:t>
            </a:r>
            <a:r>
              <a:rPr lang="zh-CN" altLang="en-US" sz="2400" dirty="0"/>
              <a:t>展示</a:t>
            </a:r>
            <a:endParaRPr lang="en-US" altLang="zh-CN" sz="2400" dirty="0"/>
          </a:p>
          <a:p>
            <a:r>
              <a:rPr lang="zh-CN" altLang="en-US" sz="2400" dirty="0"/>
              <a:t> 在多个 </a:t>
            </a:r>
            <a:r>
              <a:rPr lang="en-US" altLang="zh-CN" sz="2400" dirty="0"/>
              <a:t>Windows </a:t>
            </a:r>
            <a:r>
              <a:rPr lang="zh-CN" altLang="en-US" sz="2400" dirty="0"/>
              <a:t>版本间实现持续一致体验</a:t>
            </a:r>
            <a:endParaRPr lang="en-US" altLang="zh-CN" sz="2400" dirty="0"/>
          </a:p>
          <a:p>
            <a:r>
              <a:rPr lang="zh-CN" altLang="en-US" sz="2400" dirty="0"/>
              <a:t> 更快的 </a:t>
            </a:r>
            <a:r>
              <a:rPr lang="en-US" altLang="zh-CN" sz="2400" dirty="0"/>
              <a:t>SDK </a:t>
            </a:r>
            <a:r>
              <a:rPr lang="zh-CN" altLang="en-US" sz="2400" dirty="0"/>
              <a:t>发布节奏</a:t>
            </a:r>
            <a:endParaRPr lang="en-US" altLang="zh-CN" sz="2400" dirty="0"/>
          </a:p>
          <a:p>
            <a:r>
              <a:rPr lang="en-US" altLang="zh-CN" sz="2400" dirty="0"/>
              <a:t> </a:t>
            </a:r>
            <a:r>
              <a:rPr lang="zh-CN" altLang="en-US" sz="2400" dirty="0"/>
              <a:t>更安全统一的接口规范，便于未来的国产操作系统兼容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AC3C5B-F6CC-4EAB-A6CE-D1C33B28A3C9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Introduction to Windows App SDK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783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</p:spPr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48880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lang="en-US" altLang="zh-CN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Windows </a:t>
            </a:r>
            <a:r>
              <a:rPr lang="zh-CN" altLang="en-US" sz="3200" b="0" kern="0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653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/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356375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SDK project development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12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9AE49ED5-46AE-4AC4-BD69-62D1A3838EB3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C++/</a:t>
            </a:r>
            <a:r>
              <a:rPr lang="en-US" altLang="zh-CN" dirty="0" err="1"/>
              <a:t>WinUI</a:t>
            </a:r>
            <a:r>
              <a:rPr lang="en-US" altLang="zh-CN" dirty="0"/>
              <a:t> Example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367" y="1825626"/>
            <a:ext cx="6028844" cy="427140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26D8F99-7D34-49A3-97A8-611538F48389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3A7884F4-D163-460E-B895-5D953187B6D6}"/>
              </a:ext>
            </a:extLst>
          </p:cNvPr>
          <p:cNvSpPr>
            <a:spLocks noGrp="1"/>
          </p:cNvSpPr>
          <p:nvPr>
            <p:ph idx="9"/>
          </p:nvPr>
        </p:nvSpPr>
        <p:spPr>
          <a:xfrm>
            <a:off x="838200" y="1825626"/>
            <a:ext cx="5113784" cy="4351338"/>
          </a:xfrm>
        </p:spPr>
        <p:txBody>
          <a:bodyPr/>
          <a:lstStyle/>
          <a:p>
            <a:r>
              <a:rPr lang="en-US" altLang="zh-CN" dirty="0"/>
              <a:t> Create a Blank App (</a:t>
            </a:r>
            <a:r>
              <a:rPr lang="en-US" altLang="zh-CN" dirty="0" err="1"/>
              <a:t>helloWinUI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In Visual Studio, create a new project using the Blank App (C++/</a:t>
            </a:r>
            <a:r>
              <a:rPr lang="en-US" altLang="zh-CN" dirty="0" err="1"/>
              <a:t>WinUI</a:t>
            </a:r>
            <a:r>
              <a:rPr lang="en-US" altLang="zh-CN" dirty="0"/>
              <a:t>) project template, and name it </a:t>
            </a:r>
            <a:r>
              <a:rPr lang="en-US" altLang="zh-CN" dirty="0" err="1"/>
              <a:t>HelloWinUI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227666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1268413"/>
            <a:ext cx="8605838" cy="53276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</a:rPr>
              <a:t> Install the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</a:rPr>
              <a:t>Microsoft.UI.Xaml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</a:rPr>
              <a:t>NuGet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</a:rPr>
              <a:t> package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Project &gt; Manage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NuGet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Packages... &gt; Browse, search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Microsoft.UI.Xaml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search box, and click to install the package into your project</a:t>
            </a:r>
            <a:endParaRPr lang="en-US" altLang="zh-CN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999" y="2204864"/>
            <a:ext cx="8823491" cy="396044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79D7373-1650-4698-B1C6-1E33BE2B4A35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0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b="0" kern="0" dirty="0"/>
              <a:t>1.4.3 </a:t>
            </a:r>
            <a:r>
              <a:rPr lang="en-US" altLang="zh-CN" b="0" kern="0" dirty="0" err="1"/>
              <a:t>winRT</a:t>
            </a:r>
            <a:r>
              <a:rPr lang="en-US" altLang="zh-CN" b="0" kern="0" dirty="0"/>
              <a:t> &amp; </a:t>
            </a:r>
            <a:r>
              <a:rPr lang="en-US" altLang="zh-CN" b="0" kern="0" dirty="0" err="1"/>
              <a:t>WinUI</a:t>
            </a:r>
            <a:endParaRPr lang="zh-CN" altLang="en-US" b="0" kern="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588D529-D985-479C-98A1-B9B756A0F8C6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709321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495600" y="1484784"/>
            <a:ext cx="8496300" cy="46799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Declare 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application resources</a:t>
            </a: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App.xaml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paste the following markup between the existing opening and closing Application tags.</a:t>
            </a:r>
          </a:p>
          <a:p>
            <a:pPr marL="0" indent="0">
              <a:buNone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&lt;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Application.Resources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&gt;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&lt;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XamlControlsResources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xmlns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= "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using:Microsoft.UI.Xaml.Controls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"/&gt;</a:t>
            </a: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&lt;/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Application.Resources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&gt;</a:t>
            </a:r>
          </a:p>
          <a:p>
            <a:pPr marL="0" indent="0">
              <a:buNone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16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B8A7642-7EEB-4429-A0A4-D35823ABC030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0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b="0" kern="0"/>
              <a:t>1.4.3 winRT &amp; WinUI</a:t>
            </a:r>
            <a:endParaRPr lang="zh-CN" altLang="en-US" b="0" kern="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812317-DE05-433F-A31E-B0394FCBE55B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31454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135560" y="1484784"/>
            <a:ext cx="8496300" cy="46799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Add a 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WinUI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control to 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MainPage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MainPage.xaml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In the existing opening Application tag there are some xml namespace declarations. Add the xml namespace declaration 	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xmlns:muxc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="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using:Microsoft.UI.Xaml.Controls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". </a:t>
            </a: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Then, paste the following markup between the existing opening and closing Page tags, overwriting the existing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StackPanel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element.</a:t>
            </a: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&lt;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muxc:NavigationView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PaneTitle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="Welcome"&gt;</a:t>
            </a:r>
          </a:p>
          <a:p>
            <a:pPr marL="0" indent="0">
              <a:buNone/>
            </a:pP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   &lt;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TextBlock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Text="Hello,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WinUI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!"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VerticalAlignment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="Center"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HorizontalAlignment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="Center" Style="{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StaticResource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TitleTextBlockStyle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}"/&gt;</a:t>
            </a: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&lt;/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muxc:NavigationView</a:t>
            </a: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&gt;</a:t>
            </a: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16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B950554-B1F5-4F44-A4E2-62EEAD25E572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0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b="0" kern="0"/>
              <a:t>1.4.3 winRT &amp; WinUI</a:t>
            </a:r>
            <a:endParaRPr lang="zh-CN" altLang="en-US" b="0" kern="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B034A6B-7713-474A-B642-5117CA50C960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937819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2783632" y="1484784"/>
            <a:ext cx="8496300" cy="46799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p"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Edit 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MainPage.h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and .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</a:rPr>
              <a:t>cpp</a:t>
            </a:r>
            <a:endParaRPr lang="en-US" altLang="zh-CN" sz="18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corresponding include headers in </a:t>
            </a:r>
            <a:r>
              <a:rPr lang="en-US" altLang="zh-CN" sz="2400" b="1" dirty="0" err="1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MainPage.h</a:t>
            </a: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#include "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MainPage.g.h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0" indent="0">
              <a:buNone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#include "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winrt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Microsoft.UI.Xaml.Controls.h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0" indent="0">
              <a:buNone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#include "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winrt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/</a:t>
            </a:r>
            <a:r>
              <a:rPr lang="en-US" altLang="zh-CN" sz="1800" b="1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Microsoft.UI.Xaml.XamlTypeInfo.h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"</a:t>
            </a:r>
          </a:p>
          <a:p>
            <a:pPr marL="0" indent="0">
              <a:buNone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16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p"/>
            </a:pPr>
            <a:endParaRPr lang="en-US" altLang="zh-CN" sz="2400" b="1" dirty="0">
              <a:solidFill>
                <a:schemeClr val="accent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92" y="1340768"/>
            <a:ext cx="6598419" cy="5098032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7B768531-403F-4E3B-9F45-BF9B8916AAF4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0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b="0" kern="0"/>
              <a:t>1.4.3 winRT &amp; WinUI</a:t>
            </a:r>
            <a:endParaRPr lang="zh-CN" altLang="en-US" b="0" kern="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79749CB-5B45-4F9D-9CFF-C48FE3B59C34}"/>
              </a:ext>
            </a:extLst>
          </p:cNvPr>
          <p:cNvSpPr txBox="1"/>
          <p:nvPr/>
        </p:nvSpPr>
        <p:spPr>
          <a:xfrm>
            <a:off x="1499016" y="6562855"/>
            <a:ext cx="9169492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App SDK project development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864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Introduction to Windows App SDK</a:t>
            </a:r>
          </a:p>
          <a:p>
            <a:r>
              <a:rPr lang="en-US" altLang="zh-CN" sz="3200" dirty="0">
                <a:solidFill>
                  <a:schemeClr val="bg1">
                    <a:lumMod val="65000"/>
                  </a:schemeClr>
                </a:solidFill>
              </a:rPr>
              <a:t> App SDK project development</a:t>
            </a:r>
          </a:p>
          <a:p>
            <a:r>
              <a:rPr lang="en-US" altLang="zh-CN" sz="3200" dirty="0"/>
              <a:t> Windows app design</a:t>
            </a:r>
            <a:endParaRPr lang="zh-CN" altLang="en-US" sz="32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289346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lvl="0" indent="-171395" algn="l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3200" b="0" kern="0" dirty="0">
                <a:solidFill>
                  <a:srgbClr val="BD582C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app design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893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509371" y="5013176"/>
            <a:ext cx="7121674" cy="1469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nVidia</a:t>
            </a:r>
            <a:r>
              <a:rPr lang="zh-CN" altLang="en-US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的实时光线追踪技术与</a:t>
            </a:r>
            <a:endParaRPr lang="en-US" altLang="zh-CN" dirty="0">
              <a:solidFill>
                <a:schemeClr val="tx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机器学习使</a:t>
            </a:r>
            <a:r>
              <a:rPr lang="en-US" altLang="zh-CN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的前景充满遐想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4161F5B-092C-41EF-A588-EDB38C74B70C}"/>
              </a:ext>
            </a:extLst>
          </p:cNvPr>
          <p:cNvSpPr txBox="1"/>
          <p:nvPr/>
        </p:nvSpPr>
        <p:spPr>
          <a:xfrm>
            <a:off x="6672064" y="4725144"/>
            <a:ext cx="5328592" cy="396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硬件成本的快速下降将极大推动技术的进步与普及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02F4642-5385-4675-8739-1692249A94A1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626503D-8C48-4BDB-8A36-3183C3068BEE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Fluent Design System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958D6E-8F0A-4774-924C-2BBF3CEC17E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参考阅读网页</a:t>
            </a:r>
          </a:p>
          <a:p>
            <a:pPr lvl="1"/>
            <a:r>
              <a:rPr lang="en-US" altLang="zh-CN" dirty="0"/>
              <a:t>FLUENT</a:t>
            </a:r>
            <a:r>
              <a:rPr lang="zh-CN" altLang="en-US" dirty="0"/>
              <a:t>官网 </a:t>
            </a:r>
            <a:r>
              <a:rPr lang="en-US" altLang="zh-CN" dirty="0"/>
              <a:t>https://www.microsoft.com/design/fluent/ </a:t>
            </a:r>
          </a:p>
          <a:p>
            <a:pPr lvl="1"/>
            <a:r>
              <a:rPr lang="en-US" altLang="zh-CN" dirty="0"/>
              <a:t>https://docs.microsoft.com/en-us/windows/apps/design/ 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五大核心元素：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（光感）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Depth</a:t>
            </a:r>
            <a:r>
              <a:rPr lang="zh-CN" altLang="en-US" dirty="0"/>
              <a:t>（深度）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Motion</a:t>
            </a:r>
            <a:r>
              <a:rPr lang="zh-CN" altLang="en-US" dirty="0"/>
              <a:t>（动画）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Material</a:t>
            </a:r>
            <a:r>
              <a:rPr lang="zh-CN" altLang="en-US" dirty="0"/>
              <a:t>（材质）</a:t>
            </a:r>
          </a:p>
          <a:p>
            <a:pPr lvl="1"/>
            <a:r>
              <a:rPr lang="zh-CN" altLang="en-US" dirty="0"/>
              <a:t> </a:t>
            </a:r>
            <a:r>
              <a:rPr lang="en-US" altLang="zh-CN" dirty="0"/>
              <a:t>Scale</a:t>
            </a:r>
            <a:r>
              <a:rPr lang="zh-CN" altLang="en-US" dirty="0"/>
              <a:t>（缩放）</a:t>
            </a:r>
          </a:p>
        </p:txBody>
      </p:sp>
    </p:spTree>
    <p:extLst>
      <p:ext uri="{BB962C8B-B14F-4D97-AF65-F5344CB8AC3E}">
        <p14:creationId xmlns:p14="http://schemas.microsoft.com/office/powerpoint/2010/main" val="1596129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1703512" y="1124744"/>
            <a:ext cx="8856984" cy="4176464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chemeClr val="accent2">
                    <a:lumMod val="50000"/>
                  </a:schemeClr>
                </a:solidFill>
              </a:rPr>
              <a:t>   </a:t>
            </a:r>
            <a:r>
              <a:rPr lang="zh-CN" altLang="en-US" sz="2800" b="1" dirty="0">
                <a:solidFill>
                  <a:schemeClr val="accent2">
                    <a:lumMod val="50000"/>
                  </a:schemeClr>
                </a:solidFill>
              </a:rPr>
              <a:t>参考阅读网页</a:t>
            </a:r>
            <a:endParaRPr lang="en-US" altLang="zh-CN" sz="2800" b="1" dirty="0">
              <a:solidFill>
                <a:schemeClr val="accent2">
                  <a:lumMod val="50000"/>
                </a:schemeClr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  <a:hlinkClick r:id="rId3"/>
              </a:rPr>
              <a:t> https://docs.microsoft.com/en-us/windows/uwp/design/downloads/index</a:t>
            </a:r>
            <a:r>
              <a:rPr lang="en-US" altLang="zh-CN" sz="18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altLang="zh-CN" sz="2800" b="1" dirty="0" err="1">
                <a:solidFill>
                  <a:schemeClr val="accent2">
                    <a:lumMod val="50000"/>
                  </a:schemeClr>
                </a:solidFill>
              </a:rPr>
              <a:t>Figma</a:t>
            </a:r>
            <a:r>
              <a:rPr lang="en-US" altLang="zh-CN" sz="2800" b="1" dirty="0">
                <a:solidFill>
                  <a:schemeClr val="accent2">
                    <a:lumMod val="50000"/>
                  </a:schemeClr>
                </a:solidFill>
              </a:rPr>
              <a:t> toolkit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sz="2800" b="1" dirty="0">
                <a:solidFill>
                  <a:schemeClr val="accent2">
                    <a:lumMod val="50000"/>
                  </a:schemeClr>
                </a:solidFill>
              </a:rPr>
              <a:t> Sketch toolkit</a:t>
            </a:r>
          </a:p>
        </p:txBody>
      </p:sp>
      <p:sp>
        <p:nvSpPr>
          <p:cNvPr id="88068" name="文本框 88067"/>
          <p:cNvSpPr txBox="1"/>
          <p:nvPr/>
        </p:nvSpPr>
        <p:spPr>
          <a:xfrm>
            <a:off x="1170473" y="404665"/>
            <a:ext cx="8460572" cy="791845"/>
          </a:xfrm>
          <a:prstGeom prst="rect">
            <a:avLst/>
          </a:prstGeom>
          <a:noFill/>
          <a:ln w="9525">
            <a:noFill/>
          </a:ln>
        </p:spPr>
        <p:txBody>
          <a:bodyPr wrap="square" lIns="0" rIns="0">
            <a:noAutofit/>
          </a:bodyPr>
          <a:lstStyle/>
          <a:p>
            <a:pPr lvl="2" algn="l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</a:pPr>
            <a:r>
              <a:rPr lang="en-US" altLang="zh-CN" sz="2800" b="0" dirty="0">
                <a:latin typeface="Arial" panose="020B0604020202020204" pitchFamily="34" charset="0"/>
                <a:ea typeface="微软雅黑 Light" panose="020B0502040204020203" charset="-122"/>
                <a:cs typeface="Arial" panose="020B0604020202020204" pitchFamily="34" charset="0"/>
              </a:rPr>
              <a:t>1.4.4 Design toolkits for Fluent Design</a:t>
            </a:r>
            <a:endParaRPr lang="zh-CN" altLang="en-US" sz="2800" b="0" dirty="0">
              <a:latin typeface="Arial" panose="020B0604020202020204" pitchFamily="34" charset="0"/>
              <a:ea typeface="微软雅黑 Light" panose="020B0502040204020203" charset="-122"/>
              <a:cs typeface="Arial" panose="020B0604020202020204" pitchFamily="34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0601AB8-951B-4FED-BDCC-EF661CDCCC86}"/>
              </a:ext>
            </a:extLst>
          </p:cNvPr>
          <p:cNvSpPr/>
          <p:nvPr/>
        </p:nvSpPr>
        <p:spPr>
          <a:xfrm>
            <a:off x="2420266" y="3429001"/>
            <a:ext cx="7132119" cy="3052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个人观点：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 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的出现意味着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designing</a:t>
            </a:r>
            <a:r>
              <a:rPr lang="zh-CN" altLang="en-US" sz="24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400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并将逐步发展到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UX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的分离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</a:t>
            </a:r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软件的生产将是： 编码</a:t>
            </a:r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en-US" altLang="zh-CN" sz="2800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r>
              <a:rPr lang="en-US" altLang="zh-CN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艺术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3C3A989-21E3-49D2-9343-4478ED5D36FC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Windows app design</a:t>
            </a:r>
            <a:endParaRPr lang="zh-CN" altLang="en-US" sz="1200" b="0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562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144174800"/>
              </p:ext>
            </p:extLst>
          </p:nvPr>
        </p:nvGraphicFramePr>
        <p:xfrm>
          <a:off x="695400" y="1415390"/>
          <a:ext cx="10585176" cy="5229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271464" y="188640"/>
            <a:ext cx="8448857" cy="1078248"/>
          </a:xfrm>
        </p:spPr>
        <p:txBody>
          <a:bodyPr>
            <a:normAutofit/>
          </a:bodyPr>
          <a:lstStyle/>
          <a:p>
            <a:pPr lvl="0" algn="l"/>
            <a:r>
              <a:rPr lang="en-US" altLang="zh-CN" dirty="0"/>
              <a:t>outlines</a:t>
            </a:r>
            <a:endParaRPr lang="zh-CN" altLang="en-US" dirty="0"/>
          </a:p>
        </p:txBody>
      </p:sp>
      <p:sp>
        <p:nvSpPr>
          <p:cNvPr id="2" name="副标题 1">
            <a:extLst>
              <a:ext uri="{FF2B5EF4-FFF2-40B4-BE49-F238E27FC236}">
                <a16:creationId xmlns:a16="http://schemas.microsoft.com/office/drawing/2014/main" id="{BAFF2E0A-CECA-48CB-917B-4CD67DA9BE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697214-5DFE-4C80-BECB-8087C622BF6F}"/>
              </a:ext>
            </a:extLst>
          </p:cNvPr>
          <p:cNvSpPr/>
          <p:nvPr/>
        </p:nvSpPr>
        <p:spPr>
          <a:xfrm>
            <a:off x="8675701" y="4756373"/>
            <a:ext cx="1765173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new tech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80EC7F3-B005-4C1A-B7CE-F0B62F6891CA}"/>
              </a:ext>
            </a:extLst>
          </p:cNvPr>
          <p:cNvSpPr/>
          <p:nvPr/>
        </p:nvSpPr>
        <p:spPr>
          <a:xfrm>
            <a:off x="9203714" y="5692477"/>
            <a:ext cx="1123950" cy="904875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future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EC12B0A-459A-40A0-8395-BD6751EF91B6}"/>
              </a:ext>
            </a:extLst>
          </p:cNvPr>
          <p:cNvSpPr/>
          <p:nvPr/>
        </p:nvSpPr>
        <p:spPr>
          <a:xfrm>
            <a:off x="10464015" y="5949280"/>
            <a:ext cx="1727985" cy="728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考试复习请以课本为线索 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!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03105D7-F409-41B2-8B79-373EFA571C9D}"/>
              </a:ext>
            </a:extLst>
          </p:cNvPr>
          <p:cNvSpPr/>
          <p:nvPr/>
        </p:nvSpPr>
        <p:spPr>
          <a:xfrm>
            <a:off x="8219259" y="3717032"/>
            <a:ext cx="1765173" cy="832867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normAutofit lnSpcReduction="10000"/>
            <a:scene3d>
              <a:camera prst="legacyPerspectiveFront">
                <a:rot lat="20520000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marL="0" marR="0" lvl="0" indent="0" algn="ctr" defTabSz="914400" rtl="0" eaLnBrk="1" fontAlgn="base" latinLnBrk="0" hangingPunct="1">
              <a:lnSpc>
                <a:spcPct val="120000"/>
              </a:lnSpc>
              <a:spcBef>
                <a:spcPct val="10000"/>
              </a:spcBef>
              <a:spcAft>
                <a:spcPct val="100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gradFill rotWithShape="0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华文行楷" charset="0"/>
                <a:ea typeface="华文行楷" charset="0"/>
                <a:cs typeface="+mn-cs"/>
              </a:rPr>
              <a:t>classic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gradFill rotWithShape="0">
                <a:gsLst>
                  <a:gs pos="0">
                    <a:srgbClr val="FFE701"/>
                  </a:gs>
                  <a:gs pos="100000">
                    <a:srgbClr val="FE3E02"/>
                  </a:gs>
                </a:gsLst>
                <a:lin ang="5400000" scaled="1"/>
                <a:tileRect/>
              </a:gradFill>
              <a:effectLst/>
              <a:uLnTx/>
              <a:uFillTx/>
              <a:latin typeface="华文行楷" charset="0"/>
              <a:ea typeface="华文行楷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751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67520" y="698101"/>
            <a:ext cx="8632935" cy="4963147"/>
          </a:xfrm>
          <a:prstGeom prst="rect">
            <a:avLst/>
          </a:prstGeom>
        </p:spPr>
        <p:txBody>
          <a:bodyPr/>
          <a:lstStyle>
            <a:lvl1pPr marL="34290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altLang="zh-CN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 </a:t>
            </a:r>
            <a:r>
              <a:rPr lang="zh-CN" altLang="en-US" sz="3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发展趋势：</a:t>
            </a:r>
            <a:endParaRPr lang="en-US" altLang="zh-CN" sz="36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，内建对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的支持，开始对安卓应用提供支持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拥抱开源，微软是最大的开源社区贡献者，收购了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VisualStudio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Code</a:t>
            </a:r>
          </a:p>
          <a:p>
            <a:pPr lvl="1">
              <a:lnSpc>
                <a:spcPct val="80000"/>
              </a:lnSpc>
              <a:buFont typeface="Wingdings" panose="05000000000000000000" pitchFamily="2" charset="2"/>
              <a:buChar char="Ø"/>
            </a:pPr>
            <a:r>
              <a:rPr lang="zh-CN" altLang="en-US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 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WPF, Windows Forms, and </a:t>
            </a:r>
            <a:r>
              <a:rPr lang="en-US" altLang="zh-CN" sz="16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WinUI</a:t>
            </a:r>
            <a:r>
              <a:rPr lang="en-US" altLang="zh-CN" sz="16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 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 </a:t>
            </a: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形成应用分发的云端战略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Microsoft 365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卡点边缘计算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Visual Studio Code Tools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来促使开发者将训练任务提交到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Machine Learning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Batch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 Platform for AI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或者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工作站（例如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Azure GPU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虚拟机）上运行，开发者可以使用统一的图形用户界面管理云端训练任务和文件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 err="1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AutoML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ONNX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ML.NET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打造开源跨平台人工智能开发框架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开源深度学习框架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CNTK(Computational Network Toolkit)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Fluent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交互，将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XR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融合到</a:t>
            </a: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程序开发</a:t>
            </a:r>
            <a:endParaRPr lang="en-US" altLang="zh-CN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p"/>
            </a:pPr>
            <a:r>
              <a:rPr lang="en-US" altLang="zh-CN" sz="20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Project Rome / Reunion —— consistent cross-device and cross-platform app experiences that seamlessly … </a:t>
            </a:r>
            <a:endParaRPr lang="zh-CN" altLang="en-US" sz="2000" b="1" dirty="0">
              <a:solidFill>
                <a:schemeClr val="accent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95600" y="5445242"/>
            <a:ext cx="7128792" cy="12241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程序设计编程技术如此众多！</a:t>
            </a:r>
            <a:r>
              <a:rPr lang="zh-CN" altLang="en-US" sz="3200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该从哪里开始？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224538" y="1772816"/>
            <a:ext cx="1440160" cy="31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1800" dirty="0">
                <a:ea typeface="楷体_GB2312" pitchFamily="49" charset="-122"/>
              </a:rPr>
              <a:t>开发社区</a:t>
            </a:r>
            <a:endParaRPr lang="en-US" altLang="zh-CN" sz="1800" dirty="0">
              <a:ea typeface="楷体_GB2312" pitchFamily="49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44736" y="404664"/>
            <a:ext cx="5961361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涵盖社区、云、</a:t>
            </a:r>
            <a:r>
              <a:rPr lang="en-US" altLang="zh-CN" sz="2400" b="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IoT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VR…</a:t>
            </a:r>
          </a:p>
          <a:p>
            <a:pPr>
              <a:lnSpc>
                <a:spcPct val="80000"/>
              </a:lnSpc>
            </a:pPr>
            <a:r>
              <a:rPr lang="zh-CN" altLang="en-US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提供易用的开发环境</a:t>
            </a:r>
          </a:p>
        </p:txBody>
      </p:sp>
      <p:sp>
        <p:nvSpPr>
          <p:cNvPr id="7" name="矩形 6"/>
          <p:cNvSpPr/>
          <p:nvPr/>
        </p:nvSpPr>
        <p:spPr>
          <a:xfrm>
            <a:off x="9296546" y="5850946"/>
            <a:ext cx="2736304" cy="784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上手快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精通难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追本溯源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与时俱进</a:t>
            </a:r>
          </a:p>
        </p:txBody>
      </p:sp>
      <p:sp>
        <p:nvSpPr>
          <p:cNvPr id="15" name="矩形 14"/>
          <p:cNvSpPr/>
          <p:nvPr/>
        </p:nvSpPr>
        <p:spPr>
          <a:xfrm>
            <a:off x="1991544" y="6093296"/>
            <a:ext cx="2304049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好用 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</a:t>
            </a:r>
            <a:r>
              <a:rPr lang="zh-CN" altLang="en-US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领先</a:t>
            </a:r>
            <a:r>
              <a:rPr lang="en-US" altLang="zh-CN" sz="1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?</a:t>
            </a:r>
            <a:endParaRPr lang="zh-CN" altLang="en-US" sz="1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C3F53BF-3FAE-4F42-A6DE-D3B472B9E74D}"/>
              </a:ext>
            </a:extLst>
          </p:cNvPr>
          <p:cNvSpPr/>
          <p:nvPr/>
        </p:nvSpPr>
        <p:spPr>
          <a:xfrm>
            <a:off x="2775606" y="5318183"/>
            <a:ext cx="7848873" cy="298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1200" b="0" dirty="0">
                <a:latin typeface="Consolas" panose="020B0609020204030204" pitchFamily="49" charset="0"/>
              </a:rPr>
              <a:t>https://docs.microsoft.com/en-us/shows/mixed-reality/journey-into-xr-dev-ep1</a:t>
            </a:r>
            <a:endParaRPr lang="zh-CN" altLang="en-US" sz="1200" b="0" dirty="0">
              <a:latin typeface="Consolas" panose="020B0609020204030204" pitchFamily="49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AD123B3D-60AA-4566-9213-603057093698}"/>
              </a:ext>
            </a:extLst>
          </p:cNvPr>
          <p:cNvSpPr/>
          <p:nvPr/>
        </p:nvSpPr>
        <p:spPr>
          <a:xfrm>
            <a:off x="9995553" y="3683068"/>
            <a:ext cx="2159566" cy="435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GitHub Copilot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8F1DC8C-906A-4DD6-80D9-C876D402B495}"/>
              </a:ext>
            </a:extLst>
          </p:cNvPr>
          <p:cNvSpPr txBox="1"/>
          <p:nvPr/>
        </p:nvSpPr>
        <p:spPr>
          <a:xfrm>
            <a:off x="1523492" y="6562855"/>
            <a:ext cx="9145016" cy="295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Windows </a:t>
            </a:r>
            <a:r>
              <a:rPr lang="zh-CN" altLang="en-US" sz="1200" b="0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技术演进及发展趋势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19CCE0-C812-4F72-9D26-A675BD4385C9}"/>
              </a:ext>
            </a:extLst>
          </p:cNvPr>
          <p:cNvSpPr/>
          <p:nvPr/>
        </p:nvSpPr>
        <p:spPr>
          <a:xfrm>
            <a:off x="0" y="0"/>
            <a:ext cx="3287687" cy="4320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0" tIns="0" rIns="0" bIns="0" numCol="1" rtlCol="0" anchor="ctr" anchorCtr="0" compatLnSpc="1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2E7A6288-F172-427D-B418-B758D2CE550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365128"/>
            <a:ext cx="10515600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002060"/>
                </a:solidFill>
              </a:rPr>
              <a:t>1.5 WebView2 and PWA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1743FE-8809-4C9A-936F-5244F2821CCC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26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FE427F29-6FB1-442F-89B4-07CF364087E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3298FE-B214-4829-91B4-DE190C1B344F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en-US" altLang="zh-CN" sz="3200" dirty="0"/>
              <a:t> Linux vs Windows</a:t>
            </a:r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技术演进及发展趋势</a:t>
            </a:r>
            <a:endParaRPr lang="en-US" altLang="zh-CN" sz="3200" dirty="0"/>
          </a:p>
          <a:p>
            <a:r>
              <a:rPr lang="en-US" altLang="zh-CN" sz="3200" dirty="0"/>
              <a:t> Windows </a:t>
            </a:r>
            <a:r>
              <a:rPr lang="zh-CN" altLang="en-US" sz="3200" dirty="0"/>
              <a:t>的主要特点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28E525-E5E3-4D90-8D91-4CD3254FD748}"/>
              </a:ext>
            </a:extLst>
          </p:cNvPr>
          <p:cNvSpPr txBox="1"/>
          <p:nvPr/>
        </p:nvSpPr>
        <p:spPr>
          <a:xfrm>
            <a:off x="814499" y="1813349"/>
            <a:ext cx="10515600" cy="5355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Char char=""/>
              <a:tabLst/>
              <a:defRPr/>
            </a:pP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Linux vs Windows</a:t>
            </a:r>
          </a:p>
        </p:txBody>
      </p:sp>
    </p:spTree>
    <p:extLst>
      <p:ext uri="{BB962C8B-B14F-4D97-AF65-F5344CB8AC3E}">
        <p14:creationId xmlns:p14="http://schemas.microsoft.com/office/powerpoint/2010/main" val="2107163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0A760FA-44F3-4BCF-9731-8C1705B104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</a:blip>
          <a:srcRect t="11626" b="11629"/>
          <a:stretch/>
        </p:blipFill>
        <p:spPr>
          <a:xfrm>
            <a:off x="2160240" y="4149080"/>
            <a:ext cx="6600056" cy="1188000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47024652-99CB-427D-93C2-09E5A98A27EB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47328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en-US" altLang="zh-CN" b="0" kern="0" dirty="0"/>
              <a:t>1.5.1 Microsoft Edge WebView2</a:t>
            </a:r>
            <a:endParaRPr kumimoji="0" lang="zh-CN" altLang="en-US" sz="3299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内容占位符 1">
            <a:extLst>
              <a:ext uri="{FF2B5EF4-FFF2-40B4-BE49-F238E27FC236}">
                <a16:creationId xmlns:a16="http://schemas.microsoft.com/office/drawing/2014/main" id="{AC9F731B-1F07-42A8-8483-29401E40D21C}"/>
              </a:ext>
            </a:extLst>
          </p:cNvPr>
          <p:cNvSpPr txBox="1">
            <a:spLocks/>
          </p:cNvSpPr>
          <p:nvPr/>
        </p:nvSpPr>
        <p:spPr bwMode="auto">
          <a:xfrm>
            <a:off x="1271464" y="1124744"/>
            <a:ext cx="9505056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embed web technologies (HTML, CSS, and JavaScript) in your native apps</a:t>
            </a:r>
          </a:p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or build all of the native app within a single WebView instance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The WebView2 control uses Microsoft Edge (Chromium) as the rendering engine to display the web content in native apps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None/>
              <a:tabLst/>
              <a:defRPr/>
            </a:pPr>
            <a:endParaRPr kumimoji="0" lang="en-US" altLang="zh-CN" sz="11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lvl="0" indent="0">
              <a:buNone/>
            </a:pP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Hybrid app approach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apps allow for a broad reach. As a Web developer, you can reuse most of your code across different platforms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access all the capabilities of a native platform, use a native app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kumimoji="0" lang="en-US" altLang="zh-CN" sz="11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lang="en-US" altLang="zh-CN" sz="11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lang="en-US" altLang="zh-CN" sz="11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lang="en-US" altLang="zh-CN" sz="1100" kern="0" dirty="0">
              <a:solidFill>
                <a:srgbClr val="BD582C">
                  <a:lumMod val="5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kumimoji="0" lang="en-US" altLang="zh-CN" sz="11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0" lvl="1" indent="0">
              <a:spcBef>
                <a:spcPts val="750"/>
              </a:spcBef>
              <a:buNone/>
            </a:pPr>
            <a:r>
              <a:rPr lang="en-US" altLang="zh-CN" sz="2400" kern="0" dirty="0">
                <a:solidFill>
                  <a:srgbClr val="BD582C">
                    <a:lumMod val="5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Hybrid apps allow developers to enjoy the best of both worlds: the ubiquity and strength of the web platform, combined with the power and full capabilities of the native platform.</a:t>
            </a: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514183" marR="0" lvl="1" indent="-171395" algn="l" defTabSz="914400" rtl="0" eaLnBrk="1" fontAlgn="base" latinLnBrk="0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altLang="zh-CN" sz="16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514183" marR="0" lvl="1" indent="-171395" algn="l" defTabSz="914400" rtl="0" eaLnBrk="1" fontAlgn="base" latinLnBrk="0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kumimoji="0" lang="en-US" altLang="zh-CN" sz="20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71395" marR="0" lvl="0" indent="-171395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p"/>
              <a:tabLst/>
              <a:defRPr/>
            </a:pPr>
            <a:endParaRPr kumimoji="0" lang="en-US" altLang="zh-CN" sz="24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12C0988-0F20-41F7-8EFC-B099D47D4A24}"/>
              </a:ext>
            </a:extLst>
          </p:cNvPr>
          <p:cNvSpPr/>
          <p:nvPr/>
        </p:nvSpPr>
        <p:spPr>
          <a:xfrm>
            <a:off x="1055440" y="4797152"/>
            <a:ext cx="2267705" cy="430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cloud native</a:t>
            </a:r>
            <a:endParaRPr lang="zh-CN" altLang="en-US" sz="2000" b="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299374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47024652-99CB-427D-93C2-09E5A98A27EB}"/>
              </a:ext>
            </a:extLst>
          </p:cNvPr>
          <p:cNvSpPr txBox="1">
            <a:spLocks noRot="1" noChangeArrowheads="1"/>
          </p:cNvSpPr>
          <p:nvPr/>
        </p:nvSpPr>
        <p:spPr bwMode="auto">
          <a:xfrm>
            <a:off x="47328" y="533400"/>
            <a:ext cx="64420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ctr" anchorCtr="0" compatLnSpc="1">
            <a:normAutofit fontScale="97500"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5pPr>
            <a:lvl6pPr marL="342788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6pPr>
            <a:lvl7pPr marL="685577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7pPr>
            <a:lvl8pPr marL="1028366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8pPr>
            <a:lvl9pPr marL="1371155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99">
                <a:solidFill>
                  <a:schemeClr val="tx1"/>
                </a:solidFill>
                <a:latin typeface="Calibri Light" panose="020F03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en-US" altLang="zh-CN" b="0" kern="0" dirty="0"/>
              <a:t>1.5.2 PWA</a:t>
            </a:r>
            <a:endParaRPr kumimoji="0" lang="zh-CN" altLang="en-US" sz="3299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3" name="内容占位符 1">
            <a:extLst>
              <a:ext uri="{FF2B5EF4-FFF2-40B4-BE49-F238E27FC236}">
                <a16:creationId xmlns:a16="http://schemas.microsoft.com/office/drawing/2014/main" id="{AC9F731B-1F07-42A8-8483-29401E40D21C}"/>
              </a:ext>
            </a:extLst>
          </p:cNvPr>
          <p:cNvSpPr txBox="1">
            <a:spLocks/>
          </p:cNvSpPr>
          <p:nvPr/>
        </p:nvSpPr>
        <p:spPr bwMode="auto">
          <a:xfrm>
            <a:off x="1271464" y="1124744"/>
            <a:ext cx="9505056" cy="4248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9" tIns="34295" rIns="68589" bIns="34295" numCol="1" anchor="t" anchorCtr="0" compatLnSpc="1">
            <a:noAutofit/>
          </a:bodyPr>
          <a:lstStyle>
            <a:lvl1pPr marL="171395" indent="-171395" algn="l" rtl="0" eaLnBrk="1" fontAlgn="base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Font typeface="Wingdings" panose="05000000000000000000" charset="0"/>
              <a:buChar char=""/>
              <a:defRPr sz="20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514183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宋体" panose="02010600030101010101" pitchFamily="2" charset="-122"/>
              <a:buChar char="–"/>
              <a:defRPr sz="17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856972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Wingdings" panose="05000000000000000000" charset="0"/>
              <a:buChar char="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99760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542548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499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1885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228126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571549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914337" indent="-171395" algn="l" rtl="0" eaLnBrk="1" fontAlgn="base" hangingPunct="1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1" indent="0">
              <a:spcBef>
                <a:spcPts val="750"/>
              </a:spcBef>
              <a:buNone/>
            </a:pPr>
            <a:r>
              <a:rPr lang="en-US" altLang="zh-CN" sz="2400" b="0" kern="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P</a:t>
            </a: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rogressive </a:t>
            </a:r>
            <a:r>
              <a:rPr lang="en-US" altLang="zh-CN" sz="2400" b="0" kern="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</a:t>
            </a: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eb </a:t>
            </a:r>
            <a:r>
              <a:rPr lang="en-US" altLang="zh-CN" sz="2400" b="0" kern="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A</a:t>
            </a: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pp are </a:t>
            </a:r>
            <a:r>
              <a:rPr lang="en-US" altLang="zh-CN" sz="2400" b="0" kern="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websites</a:t>
            </a: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that are progressively enhanced to function </a:t>
            </a:r>
            <a:r>
              <a:rPr lang="en-US" altLang="zh-CN" sz="2400" b="0" kern="0" dirty="0">
                <a:solidFill>
                  <a:schemeClr val="bg2">
                    <a:lumMod val="50000"/>
                  </a:schemeClr>
                </a:solidFill>
                <a:cs typeface="Arial" panose="020B0604020202020204" pitchFamily="34" charset="0"/>
              </a:rPr>
              <a:t>like native apps</a:t>
            </a: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 on supporting platforms.</a:t>
            </a:r>
          </a:p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Your app is built on a standards-based web platform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Allows your users to install your app directly from the browser</a:t>
            </a:r>
          </a:p>
          <a:p>
            <a:pPr lvl="0">
              <a:buFont typeface="Wingdings" panose="05000000000000000000" pitchFamily="2" charset="2"/>
              <a:buChar char="p"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Allows your users to install your app </a:t>
            </a:r>
            <a:r>
              <a:rPr lang="en-US" altLang="zh-CN" sz="2000" b="0" kern="0" dirty="0">
                <a:solidFill>
                  <a:srgbClr val="FF0000"/>
                </a:solidFill>
              </a:rPr>
              <a:t>without</a:t>
            </a:r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</a:rPr>
              <a:t> a Store-based deployment or registration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Wingdings" panose="05000000000000000000" charset="0"/>
              <a:buNone/>
              <a:tabLst/>
              <a:defRPr/>
            </a:pPr>
            <a:endParaRPr kumimoji="0" lang="en-US" altLang="zh-CN" sz="11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marL="0" lvl="0" indent="0">
              <a:buNone/>
            </a:pPr>
            <a:r>
              <a:rPr lang="en-US" altLang="zh-CN" sz="24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enhance engagement with web surfing users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push notifications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app-like integration</a:t>
            </a: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offline support</a:t>
            </a: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discover through search and link-sharing</a:t>
            </a:r>
          </a:p>
          <a:p>
            <a:pPr lvl="1"/>
            <a:r>
              <a:rPr lang="en-US" altLang="zh-CN" sz="2000" b="0" kern="0" dirty="0">
                <a:solidFill>
                  <a:srgbClr val="BD582C">
                    <a:lumMod val="50000"/>
                  </a:srgbClr>
                </a:solidFill>
                <a:cs typeface="Arial" panose="020B0604020202020204" pitchFamily="34" charset="0"/>
              </a:rPr>
              <a:t>updated using web server code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panose="020B0604020202020204" pitchFamily="34" charset="0"/>
            </a:endParaRPr>
          </a:p>
          <a:p>
            <a:pPr marL="0" marR="0" lvl="1" indent="0" algn="l" defTabSz="914400" rtl="0" eaLnBrk="1" fontAlgn="base" latinLnBrk="0" hangingPunct="1">
              <a:lnSpc>
                <a:spcPct val="90000"/>
              </a:lnSpc>
              <a:spcBef>
                <a:spcPts val="750"/>
              </a:spcBef>
              <a:spcAft>
                <a:spcPct val="0"/>
              </a:spcAft>
              <a:buClrTx/>
              <a:buSzTx/>
              <a:buFont typeface="宋体" panose="02010600030101010101" pitchFamily="2" charset="-122"/>
              <a:buNone/>
              <a:tabLst/>
              <a:defRPr/>
            </a:pPr>
            <a:endParaRPr kumimoji="0" lang="en-US" altLang="zh-CN" sz="1100" b="1" i="0" u="none" strike="noStrike" kern="0" cap="none" spc="0" normalizeH="0" baseline="0" noProof="0" dirty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C6FD107-FAD3-405F-9145-75F15BD0D1A4}"/>
              </a:ext>
            </a:extLst>
          </p:cNvPr>
          <p:cNvSpPr/>
          <p:nvPr/>
        </p:nvSpPr>
        <p:spPr>
          <a:xfrm>
            <a:off x="5880648" y="6243411"/>
            <a:ext cx="3815752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and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5F23480-40E3-4A5A-9D66-C3BC90C5D562}"/>
              </a:ext>
            </a:extLst>
          </p:cNvPr>
          <p:cNvSpPr/>
          <p:nvPr/>
        </p:nvSpPr>
        <p:spPr>
          <a:xfrm>
            <a:off x="5880648" y="5661248"/>
            <a:ext cx="3599728" cy="49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PWA vs </a:t>
            </a:r>
            <a:r>
              <a:rPr lang="zh-CN" altLang="en-US" sz="2400" b="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快应用、小程序</a:t>
            </a:r>
          </a:p>
        </p:txBody>
      </p:sp>
    </p:spTree>
    <p:extLst>
      <p:ext uri="{BB962C8B-B14F-4D97-AF65-F5344CB8AC3E}">
        <p14:creationId xmlns:p14="http://schemas.microsoft.com/office/powerpoint/2010/main" val="339885446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862B57E7-7982-459D-8506-185C0FF83CA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zh-CN" altLang="en-US" dirty="0"/>
              <a:t> 第一章总结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7D1B030-8815-48FA-8FA9-36DC4342A7F9}"/>
              </a:ext>
            </a:extLst>
          </p:cNvPr>
          <p:cNvSpPr>
            <a:spLocks noGrp="1"/>
          </p:cNvSpPr>
          <p:nvPr>
            <p:ph idx="9"/>
          </p:nvPr>
        </p:nvSpPr>
        <p:spPr/>
        <p:txBody>
          <a:bodyPr/>
          <a:lstStyle/>
          <a:p>
            <a:r>
              <a:rPr lang="zh-CN" altLang="en-US" dirty="0"/>
              <a:t>  熟悉</a:t>
            </a:r>
            <a:r>
              <a:rPr lang="en-US" altLang="zh-CN" dirty="0"/>
              <a:t>Visual Studio</a:t>
            </a:r>
            <a:r>
              <a:rPr lang="zh-CN" altLang="en-US" dirty="0"/>
              <a:t>开发环境</a:t>
            </a:r>
          </a:p>
          <a:p>
            <a:pPr lvl="1"/>
            <a:r>
              <a:rPr lang="zh-CN" altLang="en-US" dirty="0"/>
              <a:t>简单的 </a:t>
            </a:r>
            <a:r>
              <a:rPr lang="en-US" altLang="zh-CN" dirty="0"/>
              <a:t>Windows </a:t>
            </a:r>
            <a:r>
              <a:rPr lang="zh-CN" altLang="en-US" dirty="0"/>
              <a:t>程序</a:t>
            </a:r>
          </a:p>
          <a:p>
            <a:pPr lvl="1"/>
            <a:r>
              <a:rPr lang="en-US" altLang="zh-CN" dirty="0"/>
              <a:t>WPF </a:t>
            </a:r>
            <a:r>
              <a:rPr lang="zh-CN" altLang="en-US" dirty="0"/>
              <a:t>程序设计</a:t>
            </a:r>
          </a:p>
          <a:p>
            <a:pPr lvl="1"/>
            <a:r>
              <a:rPr lang="en-US" altLang="zh-CN" dirty="0" err="1"/>
              <a:t>WinUI</a:t>
            </a:r>
            <a:r>
              <a:rPr lang="en-US" altLang="zh-CN" dirty="0"/>
              <a:t>, App SDK</a:t>
            </a:r>
          </a:p>
          <a:p>
            <a:endParaRPr lang="en-US" altLang="zh-CN" dirty="0"/>
          </a:p>
          <a:p>
            <a:r>
              <a:rPr lang="en-US" altLang="zh-CN" dirty="0"/>
              <a:t>  </a:t>
            </a:r>
            <a:r>
              <a:rPr lang="zh-CN" altLang="en-US" dirty="0"/>
              <a:t>教学资料及示例</a:t>
            </a:r>
          </a:p>
          <a:p>
            <a:pPr lvl="1"/>
            <a:r>
              <a:rPr lang="en-US" altLang="zh-CN" dirty="0"/>
              <a:t>https://gitee.com/principlewindows</a:t>
            </a:r>
          </a:p>
          <a:p>
            <a:endParaRPr lang="en-US" altLang="zh-CN" dirty="0"/>
          </a:p>
          <a:p>
            <a:r>
              <a:rPr lang="en-US" altLang="zh-CN" dirty="0"/>
              <a:t>   </a:t>
            </a:r>
            <a:r>
              <a:rPr lang="zh-CN" altLang="en-US" dirty="0"/>
              <a:t>一些背景知识、新技术及技术发展趋势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课后练习作业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 熟悉 </a:t>
            </a:r>
            <a:r>
              <a:rPr lang="en-US" altLang="zh-CN" dirty="0"/>
              <a:t>MVVM </a:t>
            </a:r>
            <a:r>
              <a:rPr lang="zh-CN" altLang="en-US" dirty="0"/>
              <a:t>的基本思想</a:t>
            </a:r>
            <a:endParaRPr lang="en-US" altLang="zh-CN" dirty="0"/>
          </a:p>
          <a:p>
            <a:pPr lvl="1"/>
            <a:r>
              <a:rPr lang="zh-CN" altLang="en-US" dirty="0"/>
              <a:t>上网查找资料阅读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 熟悉 </a:t>
            </a:r>
            <a:r>
              <a:rPr lang="en-US" altLang="zh-CN" dirty="0"/>
              <a:t>WPF </a:t>
            </a:r>
            <a:r>
              <a:rPr lang="zh-CN" altLang="en-US" dirty="0"/>
              <a:t>窗体应用程序创建流程</a:t>
            </a:r>
            <a:endParaRPr lang="en-US" altLang="zh-CN" dirty="0"/>
          </a:p>
          <a:p>
            <a:pPr lvl="1"/>
            <a:r>
              <a:rPr lang="zh-CN" altLang="en-US" dirty="0"/>
              <a:t>掌握基本控件如 </a:t>
            </a:r>
            <a:r>
              <a:rPr lang="en-US" altLang="zh-CN" dirty="0"/>
              <a:t>button, label, textbox, </a:t>
            </a:r>
            <a:r>
              <a:rPr lang="en-US" altLang="zh-CN" dirty="0" err="1"/>
              <a:t>listbox</a:t>
            </a:r>
            <a:r>
              <a:rPr lang="en-US" altLang="zh-CN" dirty="0"/>
              <a:t>, </a:t>
            </a:r>
            <a:r>
              <a:rPr lang="en-US" altLang="zh-CN" dirty="0" err="1"/>
              <a:t>dataGrid</a:t>
            </a:r>
            <a:r>
              <a:rPr lang="en-US" altLang="zh-CN" dirty="0"/>
              <a:t>, </a:t>
            </a:r>
            <a:r>
              <a:rPr lang="en-US" altLang="zh-CN" dirty="0" err="1"/>
              <a:t>combox</a:t>
            </a:r>
            <a:r>
              <a:rPr lang="en-US" altLang="zh-CN" dirty="0"/>
              <a:t> </a:t>
            </a:r>
            <a:r>
              <a:rPr lang="zh-CN" altLang="en-US" dirty="0"/>
              <a:t>的用法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736115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71649" y="3571875"/>
            <a:ext cx="7140575" cy="717550"/>
          </a:xfrm>
        </p:spPr>
        <p:txBody>
          <a:bodyPr>
            <a:noAutofit/>
          </a:bodyPr>
          <a:lstStyle/>
          <a:p>
            <a:pPr lvl="0"/>
            <a:r>
              <a:rPr lang="en-US" altLang="zh-CN" sz="6000" dirty="0">
                <a:latin typeface="Arial Black" panose="020B0A04020102020204" pitchFamily="34" charset="0"/>
              </a:rPr>
              <a:t>THANK YOU !</a:t>
            </a:r>
            <a:endParaRPr lang="zh-CN" altLang="en-US" sz="6000" dirty="0">
              <a:latin typeface="Arial Black" panose="020B0A04020102020204" pitchFamily="34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366783" y="1276242"/>
            <a:ext cx="8429975" cy="1953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CADE4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04383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蓝色互联网">
  <a:themeElements>
    <a:clrScheme name="橙色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002060"/>
          </a:solidFill>
          <a:prstDash val="solid"/>
          <a:round/>
          <a:headEnd type="none" w="med" len="med"/>
          <a:tailEnd type="none" w="med" len="med"/>
        </a:ln>
      </a:spPr>
      <a:bodyPr vert="horz" wrap="square" lIns="0" tIns="0" rIns="0" bIns="0" numCol="1" anchor="ctr" anchorCtr="0" compatLnSpc="1"/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en-US" altLang="zh-CN" sz="1200" b="0" i="0" u="none" strike="noStrike" cap="none" normalizeH="0" baseline="0" smtClean="0">
            <a:ln>
              <a:noFill/>
            </a:ln>
            <a:solidFill>
              <a:srgbClr val="002060"/>
            </a:solidFill>
            <a:effectLst/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spDef>
    <a:lnDef>
      <a:spPr>
        <a:solidFill>
          <a:schemeClr val="accent1"/>
        </a:solidFill>
        <a:ln w="15875" cap="flat" cmpd="sng" algn="ctr">
          <a:solidFill>
            <a:srgbClr val="1C4885"/>
          </a:solidFill>
          <a:prstDash val="solid"/>
          <a:round/>
          <a:headEnd type="none" w="med" len="med"/>
          <a:tailEnd type="none" w="med" len="med"/>
        </a:ln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sz="2000" b="0" dirty="0">
            <a:solidFill>
              <a:schemeClr val="bg2">
                <a:lumMod val="50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14430</TotalTime>
  <Words>8240</Words>
  <Application>Microsoft Office PowerPoint</Application>
  <PresentationFormat>宽屏</PresentationFormat>
  <Paragraphs>1161</Paragraphs>
  <Slides>96</Slides>
  <Notes>70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96</vt:i4>
      </vt:variant>
    </vt:vector>
  </HeadingPairs>
  <TitlesOfParts>
    <vt:vector size="114" baseType="lpstr">
      <vt:lpstr>Arial Unicode MS</vt:lpstr>
      <vt:lpstr>华文行楷</vt:lpstr>
      <vt:lpstr>宋体</vt:lpstr>
      <vt:lpstr>微软雅黑</vt:lpstr>
      <vt:lpstr>微软雅黑 Light</vt:lpstr>
      <vt:lpstr>Arial</vt:lpstr>
      <vt:lpstr>Arial Black</vt:lpstr>
      <vt:lpstr>Calibri</vt:lpstr>
      <vt:lpstr>Calibri Light</vt:lpstr>
      <vt:lpstr>Cascadia Mono</vt:lpstr>
      <vt:lpstr>Consolas</vt:lpstr>
      <vt:lpstr>open sans</vt:lpstr>
      <vt:lpstr>Segoe UI</vt:lpstr>
      <vt:lpstr>Times New Roman</vt:lpstr>
      <vt:lpstr>Wingdings</vt:lpstr>
      <vt:lpstr>Wingdings 3</vt:lpstr>
      <vt:lpstr>自定义设计方案</vt:lpstr>
      <vt:lpstr>2_蓝色互联网</vt:lpstr>
      <vt:lpstr>PowerPoint 演示文稿</vt:lpstr>
      <vt:lpstr>PowerPoint 演示文稿</vt:lpstr>
      <vt:lpstr>outlines</vt:lpstr>
      <vt:lpstr>1.1 Introduction</vt:lpstr>
      <vt:lpstr>Agenda</vt:lpstr>
      <vt:lpstr>WINDOWS  and  LINUX</vt:lpstr>
      <vt:lpstr>一项基本技能</vt:lpstr>
      <vt:lpstr>Agenda</vt:lpstr>
      <vt:lpstr>PowerPoint 演示文稿</vt:lpstr>
      <vt:lpstr>Windows 的发展及技术演进</vt:lpstr>
      <vt:lpstr>Windows 编程技术发展趋势展望</vt:lpstr>
      <vt:lpstr>Agenda</vt:lpstr>
      <vt:lpstr> 面向对象 </vt:lpstr>
      <vt:lpstr> 面向对象 </vt:lpstr>
      <vt:lpstr>消息/事件驱动</vt:lpstr>
      <vt:lpstr>资源共享与数据交换</vt:lpstr>
      <vt:lpstr>设备无关的GDI</vt:lpstr>
      <vt:lpstr>outlines</vt:lpstr>
      <vt:lpstr>1.2 Windows Programming</vt:lpstr>
      <vt:lpstr>Agenda</vt:lpstr>
      <vt:lpstr>Windows 下若干常用工具</vt:lpstr>
      <vt:lpstr>Windows 程序开发流程</vt:lpstr>
      <vt:lpstr>Windows 程序开发IDE</vt:lpstr>
      <vt:lpstr>Visual Studio Community 2022 安装 </vt:lpstr>
      <vt:lpstr>Visual Studio Community 2022 extensions</vt:lpstr>
      <vt:lpstr>Agenda</vt:lpstr>
      <vt:lpstr>Windows 编程语言的选择</vt:lpstr>
      <vt:lpstr>建议自学或选修 Python</vt:lpstr>
      <vt:lpstr>建议选修 C++及 C# 课程</vt:lpstr>
      <vt:lpstr>编程模型</vt:lpstr>
      <vt:lpstr>Agenda</vt:lpstr>
      <vt:lpstr>应用程序类型与开发语言有一定的关系</vt:lpstr>
      <vt:lpstr>基于对话框的应用程序</vt:lpstr>
      <vt:lpstr>基于对话框的应用程序</vt:lpstr>
      <vt:lpstr>基于对话框的应用程序</vt:lpstr>
      <vt:lpstr>PowerPoint 演示文稿</vt:lpstr>
      <vt:lpstr>基于对话框的应用程序</vt:lpstr>
      <vt:lpstr>WPF 应用程序</vt:lpstr>
      <vt:lpstr>WPF应用程序</vt:lpstr>
      <vt:lpstr>PowerPoint 演示文稿</vt:lpstr>
      <vt:lpstr>Agenda</vt:lpstr>
      <vt:lpstr>函数指针</vt:lpstr>
      <vt:lpstr>委托(delegate)</vt:lpstr>
      <vt:lpstr>委托(delegate)</vt:lpstr>
      <vt:lpstr>委托是异步（回调）操作和事件处理的重要环节</vt:lpstr>
      <vt:lpstr>委托是异步（回调）操作和事件处理的重要环节</vt:lpstr>
      <vt:lpstr>Agenda</vt:lpstr>
      <vt:lpstr>用 git 做代码管理</vt:lpstr>
      <vt:lpstr>outlines</vt:lpstr>
      <vt:lpstr>1.3 MVVM and WPF</vt:lpstr>
      <vt:lpstr>Agenda</vt:lpstr>
      <vt:lpstr>XAML</vt:lpstr>
      <vt:lpstr>数据绑定</vt:lpstr>
      <vt:lpstr>XAML 数据绑定</vt:lpstr>
      <vt:lpstr>Agenda</vt:lpstr>
      <vt:lpstr>什么是 MVVM</vt:lpstr>
      <vt:lpstr>MVVM 分层模型</vt:lpstr>
      <vt:lpstr>MVVM 的目的</vt:lpstr>
      <vt:lpstr>MVVM 准则</vt:lpstr>
      <vt:lpstr>MVVM vs MVC</vt:lpstr>
      <vt:lpstr>Agenda</vt:lpstr>
      <vt:lpstr>模式的实现</vt:lpstr>
      <vt:lpstr> 连接到视</vt:lpstr>
      <vt:lpstr>Agenda</vt:lpstr>
      <vt:lpstr>Action delegate</vt:lpstr>
      <vt:lpstr>Func delegate</vt:lpstr>
      <vt:lpstr>命令</vt:lpstr>
      <vt:lpstr>在 MVVM 中使用命令</vt:lpstr>
      <vt:lpstr>在 MVVM 中使用命令</vt:lpstr>
      <vt:lpstr>Agenda</vt:lpstr>
      <vt:lpstr>wpfTest</vt:lpstr>
      <vt:lpstr>outlines</vt:lpstr>
      <vt:lpstr>1.4 UWP, WinUI and App SDK</vt:lpstr>
      <vt:lpstr>Agenda</vt:lpstr>
      <vt:lpstr>UWP, WinUI 与 App SDK 的发展历程</vt:lpstr>
      <vt:lpstr>Evolution of WinUI</vt:lpstr>
      <vt:lpstr>winRT &amp; WinUI</vt:lpstr>
      <vt:lpstr>Windows App SDK</vt:lpstr>
      <vt:lpstr>Windows App SDK 的优势</vt:lpstr>
      <vt:lpstr>Agenda</vt:lpstr>
      <vt:lpstr>C++/WinUI Example</vt:lpstr>
      <vt:lpstr>PowerPoint 演示文稿</vt:lpstr>
      <vt:lpstr>PowerPoint 演示文稿</vt:lpstr>
      <vt:lpstr>PowerPoint 演示文稿</vt:lpstr>
      <vt:lpstr>PowerPoint 演示文稿</vt:lpstr>
      <vt:lpstr>Agenda</vt:lpstr>
      <vt:lpstr>Fluent Design System</vt:lpstr>
      <vt:lpstr>PowerPoint 演示文稿</vt:lpstr>
      <vt:lpstr>outlines</vt:lpstr>
      <vt:lpstr>1.5 WebView2 and PWA</vt:lpstr>
      <vt:lpstr>Agenda</vt:lpstr>
      <vt:lpstr>PowerPoint 演示文稿</vt:lpstr>
      <vt:lpstr>PowerPoint 演示文稿</vt:lpstr>
      <vt:lpstr> 第一章总结</vt:lpstr>
      <vt:lpstr>课后练习作业</vt:lpstr>
      <vt:lpstr>THANK YOU !</vt:lpstr>
    </vt:vector>
  </TitlesOfParts>
  <Company>jd302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彭明霞</dc:creator>
  <cp:lastModifiedBy>Jicheng Hu</cp:lastModifiedBy>
  <cp:revision>732</cp:revision>
  <dcterms:created xsi:type="dcterms:W3CDTF">2010-04-05T14:31:00Z</dcterms:created>
  <dcterms:modified xsi:type="dcterms:W3CDTF">2022-09-08T23:29:07Z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